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activeX/activeX4.xml" ContentType="application/vnd.ms-office.activeX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activeX/activeX3.xml" ContentType="application/vnd.ms-office.activeX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activeX/activeX1.xml" ContentType="application/vnd.ms-office.activeX+xml"/>
  <Override PartName="/ppt/vbaProject.bin" ContentType="application/vnd.ms-office.vbaProject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42"/>
  </p:handoutMasterIdLst>
  <p:sldIdLst>
    <p:sldId id="256" r:id="rId2"/>
    <p:sldId id="298" r:id="rId3"/>
    <p:sldId id="274" r:id="rId4"/>
    <p:sldId id="277" r:id="rId5"/>
    <p:sldId id="279" r:id="rId6"/>
    <p:sldId id="300" r:id="rId7"/>
    <p:sldId id="275" r:id="rId8"/>
    <p:sldId id="278" r:id="rId9"/>
    <p:sldId id="273" r:id="rId10"/>
    <p:sldId id="272" r:id="rId11"/>
    <p:sldId id="265" r:id="rId12"/>
    <p:sldId id="264" r:id="rId13"/>
    <p:sldId id="257" r:id="rId14"/>
    <p:sldId id="267" r:id="rId15"/>
    <p:sldId id="290" r:id="rId16"/>
    <p:sldId id="269" r:id="rId17"/>
    <p:sldId id="286" r:id="rId18"/>
    <p:sldId id="287" r:id="rId19"/>
    <p:sldId id="280" r:id="rId20"/>
    <p:sldId id="270" r:id="rId21"/>
    <p:sldId id="285" r:id="rId22"/>
    <p:sldId id="297" r:id="rId23"/>
    <p:sldId id="284" r:id="rId24"/>
    <p:sldId id="296" r:id="rId25"/>
    <p:sldId id="295" r:id="rId26"/>
    <p:sldId id="289" r:id="rId27"/>
    <p:sldId id="271" r:id="rId28"/>
    <p:sldId id="299" r:id="rId29"/>
    <p:sldId id="258" r:id="rId30"/>
    <p:sldId id="263" r:id="rId31"/>
    <p:sldId id="302" r:id="rId32"/>
    <p:sldId id="266" r:id="rId33"/>
    <p:sldId id="259" r:id="rId34"/>
    <p:sldId id="268" r:id="rId35"/>
    <p:sldId id="260" r:id="rId36"/>
    <p:sldId id="291" r:id="rId37"/>
    <p:sldId id="293" r:id="rId38"/>
    <p:sldId id="261" r:id="rId39"/>
    <p:sldId id="301" r:id="rId40"/>
    <p:sldId id="294" r:id="rId41"/>
  </p:sldIdLst>
  <p:sldSz cx="9144000" cy="6858000" type="screen4x3"/>
  <p:notesSz cx="6985000" cy="92837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16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47" Type="http://schemas.microsoft.com/office/2006/relationships/vbaProject" Target="vbaProject.bin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20951"/>
  <ax:ocxPr ax:name="_cy" ax:value="11430"/>
  <ax:ocxPr ax:name="FlashVars" ax:value=""/>
  <ax:ocxPr ax:name="Movie" ax:value="http://www.youtube.com/v/l_8hOai9hGQ"/>
  <ax:ocxPr ax:name="Src" ax:value="http://www.youtube.com/v/l_8hOai9hGQ"/>
  <ax:ocxPr ax:name="WMode" ax:value="Window"/>
  <ax:ocxPr ax:name="Play" ax:value="0"/>
  <ax:ocxPr ax:name="Loop" ax:value="-1"/>
  <ax:ocxPr ax:name="Quality" ax:value="High"/>
  <ax:ocxPr ax:name="SAlign" ax:value="LT"/>
  <ax:ocxPr ax:name="Menu" ax:value="-1"/>
  <ax:ocxPr ax:name="Base" ax:value=""/>
  <ax:ocxPr ax:name="AllowScriptAccess" ax:value=""/>
  <ax:ocxPr ax:name="Scale" ax:value="NoScale"/>
  <ax:ocxPr ax:name="DeviceFont" ax:value="0"/>
  <ax:ocxPr ax:name="EmbedMovie" ax:value="0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19046"/>
  <ax:ocxPr ax:name="_cy" ax:value="11430"/>
  <ax:ocxPr ax:name="FlashVars" ax:value=""/>
  <ax:ocxPr ax:name="Movie" ax:value="http://www.youtube.com/v/anXkV6jGvgE"/>
  <ax:ocxPr ax:name="Src" ax:value="http://www.youtube.com/v/anXkV6jGvgE"/>
  <ax:ocxPr ax:name="WMode" ax:value="Window"/>
  <ax:ocxPr ax:name="Play" ax:value="0"/>
  <ax:ocxPr ax:name="Loop" ax:value="-1"/>
  <ax:ocxPr ax:name="Quality" ax:value="High"/>
  <ax:ocxPr ax:name="SAlign" ax:value="LT"/>
  <ax:ocxPr ax:name="Menu" ax:value="-1"/>
  <ax:ocxPr ax:name="Base" ax:value=""/>
  <ax:ocxPr ax:name="AllowScriptAccess" ax:value=""/>
  <ax:ocxPr ax:name="Scale" ax:value="NoScale"/>
  <ax:ocxPr ax:name="DeviceFont" ax:value="0"/>
  <ax:ocxPr ax:name="EmbedMovie" ax:value="0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3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20536"/>
  <ax:ocxPr ax:name="_cy" ax:value="12065"/>
  <ax:ocxPr ax:name="FlashVars" ax:value=""/>
  <ax:ocxPr ax:name="Movie" ax:value="http://www.youtube.com/v/SknvLa8qEu0&amp;feature=related"/>
  <ax:ocxPr ax:name="Src" ax:value="http://www.youtube.com/v/SknvLa8qEu0&amp;feature=related"/>
  <ax:ocxPr ax:name="WMode" ax:value="Window"/>
  <ax:ocxPr ax:name="Play" ax:value="0"/>
  <ax:ocxPr ax:name="Loop" ax:value="-1"/>
  <ax:ocxPr ax:name="Quality" ax:value="High"/>
  <ax:ocxPr ax:name="SAlign" ax:value="LT"/>
  <ax:ocxPr ax:name="Menu" ax:value="-1"/>
  <ax:ocxPr ax:name="Base" ax:value=""/>
  <ax:ocxPr ax:name="AllowScriptAccess" ax:value=""/>
  <ax:ocxPr ax:name="Scale" ax:value="NoScale"/>
  <ax:ocxPr ax:name="DeviceFont" ax:value="0"/>
  <ax:ocxPr ax:name="EmbedMovie" ax:value="0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4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11218"/>
  <ax:ocxPr ax:name="_cy" ax:value="8043"/>
  <ax:ocxPr ax:name="FlashVars" ax:value=""/>
  <ax:ocxPr ax:name="Movie" ax:value="http://www.youtube.com/v/_J39GQ9StQc"/>
  <ax:ocxPr ax:name="Src" ax:value="http://www.youtube.com/v/_J39GQ9StQc"/>
  <ax:ocxPr ax:name="WMode" ax:value="Window"/>
  <ax:ocxPr ax:name="Play" ax:value="0"/>
  <ax:ocxPr ax:name="Loop" ax:value="-1"/>
  <ax:ocxPr ax:name="Quality" ax:value="High"/>
  <ax:ocxPr ax:name="SAlign" ax:value="LT"/>
  <ax:ocxPr ax:name="Menu" ax:value="-1"/>
  <ax:ocxPr ax:name="Base" ax:value=""/>
  <ax:ocxPr ax:name="AllowScriptAccess" ax:value=""/>
  <ax:ocxPr ax:name="Scale" ax:value="NoScale"/>
  <ax:ocxPr ax:name="DeviceFont" ax:value="0"/>
  <ax:ocxPr ax:name="EmbedMovie" ax:value="0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0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26833" cy="464185"/>
          </a:xfrm>
          <a:prstGeom prst="rect">
            <a:avLst/>
          </a:prstGeom>
        </p:spPr>
        <p:txBody>
          <a:bodyPr vert="horz" lIns="92958" tIns="46479" rIns="92958" bIns="4647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56550" y="0"/>
            <a:ext cx="3026833" cy="464185"/>
          </a:xfrm>
          <a:prstGeom prst="rect">
            <a:avLst/>
          </a:prstGeom>
        </p:spPr>
        <p:txBody>
          <a:bodyPr vert="horz" lIns="92958" tIns="46479" rIns="92958" bIns="46479" rtlCol="0"/>
          <a:lstStyle>
            <a:lvl1pPr algn="r">
              <a:defRPr sz="1200"/>
            </a:lvl1pPr>
          </a:lstStyle>
          <a:p>
            <a:fld id="{622DF8B3-5232-459C-8C1F-BB1A211E9747}" type="datetimeFigureOut">
              <a:rPr lang="en-US" smtClean="0"/>
              <a:t>11/10/2011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17904"/>
            <a:ext cx="3026833" cy="464185"/>
          </a:xfrm>
          <a:prstGeom prst="rect">
            <a:avLst/>
          </a:prstGeom>
        </p:spPr>
        <p:txBody>
          <a:bodyPr vert="horz" lIns="92958" tIns="46479" rIns="92958" bIns="4647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56550" y="8817904"/>
            <a:ext cx="3026833" cy="464185"/>
          </a:xfrm>
          <a:prstGeom prst="rect">
            <a:avLst/>
          </a:prstGeom>
        </p:spPr>
        <p:txBody>
          <a:bodyPr vert="horz" lIns="92958" tIns="46479" rIns="92958" bIns="46479" rtlCol="0" anchor="b"/>
          <a:lstStyle>
            <a:lvl1pPr algn="r">
              <a:defRPr sz="1200"/>
            </a:lvl1pPr>
          </a:lstStyle>
          <a:p>
            <a:fld id="{53E3A487-6920-4F74-9EED-B2FE715CC86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D20EF-2668-4B3F-A9A0-59B4BD20D130}" type="datetimeFigureOut">
              <a:rPr lang="en-US" smtClean="0"/>
              <a:pPr/>
              <a:t>11/10/2011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D5DC7-1668-4526-AB2E-59A561A7D8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D20EF-2668-4B3F-A9A0-59B4BD20D130}" type="datetimeFigureOut">
              <a:rPr lang="en-US" smtClean="0"/>
              <a:pPr/>
              <a:t>11/10/2011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D5DC7-1668-4526-AB2E-59A561A7D8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D20EF-2668-4B3F-A9A0-59B4BD20D130}" type="datetimeFigureOut">
              <a:rPr lang="en-US" smtClean="0"/>
              <a:pPr/>
              <a:t>11/10/2011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D5DC7-1668-4526-AB2E-59A561A7D8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D20EF-2668-4B3F-A9A0-59B4BD20D130}" type="datetimeFigureOut">
              <a:rPr lang="en-US" smtClean="0"/>
              <a:pPr/>
              <a:t>11/10/2011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D5DC7-1668-4526-AB2E-59A561A7D8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D20EF-2668-4B3F-A9A0-59B4BD20D130}" type="datetimeFigureOut">
              <a:rPr lang="en-US" smtClean="0"/>
              <a:pPr/>
              <a:t>11/10/2011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D5DC7-1668-4526-AB2E-59A561A7D8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D20EF-2668-4B3F-A9A0-59B4BD20D130}" type="datetimeFigureOut">
              <a:rPr lang="en-US" smtClean="0"/>
              <a:pPr/>
              <a:t>11/10/2011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D5DC7-1668-4526-AB2E-59A561A7D8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D20EF-2668-4B3F-A9A0-59B4BD20D130}" type="datetimeFigureOut">
              <a:rPr lang="en-US" smtClean="0"/>
              <a:pPr/>
              <a:t>11/10/2011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D5DC7-1668-4526-AB2E-59A561A7D8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D20EF-2668-4B3F-A9A0-59B4BD20D130}" type="datetimeFigureOut">
              <a:rPr lang="en-US" smtClean="0"/>
              <a:pPr/>
              <a:t>11/10/2011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D5DC7-1668-4526-AB2E-59A561A7D8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D20EF-2668-4B3F-A9A0-59B4BD20D130}" type="datetimeFigureOut">
              <a:rPr lang="en-US" smtClean="0"/>
              <a:pPr/>
              <a:t>11/10/2011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D8D5DC7-1668-4526-AB2E-59A561A7D8F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D20EF-2668-4B3F-A9A0-59B4BD20D130}" type="datetimeFigureOut">
              <a:rPr lang="en-US" smtClean="0"/>
              <a:pPr/>
              <a:t>11/10/2011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D5DC7-1668-4526-AB2E-59A561A7D8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D20EF-2668-4B3F-A9A0-59B4BD20D130}" type="datetimeFigureOut">
              <a:rPr lang="en-US" smtClean="0"/>
              <a:pPr/>
              <a:t>11/10/2011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D5DC7-1668-4526-AB2E-59A561A7D8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CED20EF-2668-4B3F-A9A0-59B4BD20D130}" type="datetimeFigureOut">
              <a:rPr lang="en-US" smtClean="0"/>
              <a:pPr/>
              <a:t>11/10/2011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D8D5DC7-1668-4526-AB2E-59A561A7D8FA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f/f3/Wea00800,1.jpg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en.wikipedia.org/wiki/File:Wea00800,1.jp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pc.ncep.noaa.gov/perfectstorm/index.shtml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hal.archives-ouvertes.fr/docs/00/00/03/52/PDF/Rogue_wave_V1.pdf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//upload.wikimedia.org/wikipedia/en/7/78/Drauper_freak_wave.png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hyperlink" Target="http://www.youtube.com/watch?v=l_8hOai9hGQ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www.thedailyshow.com/watch/tue-november-30-2010/susan-casey" TargetMode="External"/><Relationship Id="rId4" Type="http://schemas.openxmlformats.org/officeDocument/2006/relationships/hyperlink" Target="http://www.charlierose.com/view/interview/11222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4" Type="http://schemas.openxmlformats.org/officeDocument/2006/relationships/hyperlink" Target="http://youtu.be/anXkV6jGvgE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.hw.ac.uk/~chris/canal.jpg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www.ma.hw.ac.uk/~chris/scott_russell.html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apachepersonal.miun.se/~tomnil/solitoner/solipic.htm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Relationship Id="rId4" Type="http://schemas.openxmlformats.org/officeDocument/2006/relationships/hyperlink" Target="http://www.youtube.com/watch?v=SknvLa8qEu0&amp;feature=related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32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cholarpedia.org/article/Soliton" TargetMode="Externa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7.gif"/><Relationship Id="rId4" Type="http://schemas.openxmlformats.org/officeDocument/2006/relationships/image" Target="../media/image46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8.png"/><Relationship Id="rId4" Type="http://schemas.openxmlformats.org/officeDocument/2006/relationships/hyperlink" Target="http://envisat.esa.int/handbooks/asar/CNTR1-1-5.htm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www.lpi.usra.edu/publications/slidesets/oceans/oceanviews/slide_18.html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hyperlink" Target="http://icb.u-bourgogne.fr/omr/slco/E_Themes_non-lineaire_Rogue-Wave_Peregrine.htm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ciencenews.org/view/generic/id/74610/title/Rogue_waves_captured" TargetMode="External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4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904" y="1371600"/>
            <a:ext cx="7851648" cy="914400"/>
          </a:xfrm>
        </p:spPr>
        <p:txBody>
          <a:bodyPr/>
          <a:lstStyle/>
          <a:p>
            <a:r>
              <a:rPr lang="en-US" dirty="0" smtClean="0"/>
              <a:t>Going Rogue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904" y="2133600"/>
            <a:ext cx="7854696" cy="1219200"/>
          </a:xfrm>
        </p:spPr>
        <p:txBody>
          <a:bodyPr/>
          <a:lstStyle/>
          <a:p>
            <a:r>
              <a:rPr lang="en-US" dirty="0" smtClean="0"/>
              <a:t>From “The Great Wave of Translation” </a:t>
            </a:r>
          </a:p>
          <a:p>
            <a:r>
              <a:rPr lang="en-US" dirty="0" smtClean="0"/>
              <a:t>to Rogue Ocean Waves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334000" y="5782270"/>
            <a:ext cx="3733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Dr. Russell Herman, </a:t>
            </a:r>
            <a:br>
              <a:rPr lang="en-US" dirty="0" smtClean="0"/>
            </a:br>
            <a:r>
              <a:rPr lang="en-US" dirty="0" smtClean="0"/>
              <a:t>Physics and Physical Oceanography, </a:t>
            </a:r>
            <a:br>
              <a:rPr lang="en-US" dirty="0" smtClean="0"/>
            </a:br>
            <a:r>
              <a:rPr lang="en-US" dirty="0" smtClean="0"/>
              <a:t>Mathematics and Statistics</a:t>
            </a:r>
            <a:endParaRPr lang="en-US" dirty="0"/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399" y="3124200"/>
            <a:ext cx="5191935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14975" y="3429000"/>
            <a:ext cx="3476625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4038600" cy="1143000"/>
          </a:xfrm>
        </p:spPr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103120"/>
          </a:xfrm>
        </p:spPr>
        <p:txBody>
          <a:bodyPr/>
          <a:lstStyle/>
          <a:p>
            <a:r>
              <a:rPr lang="en-US" dirty="0" smtClean="0"/>
              <a:t>Freak/Rogue waves</a:t>
            </a:r>
          </a:p>
          <a:p>
            <a:r>
              <a:rPr lang="en-US" dirty="0" smtClean="0"/>
              <a:t>Great Wave of Translation</a:t>
            </a:r>
          </a:p>
          <a:p>
            <a:r>
              <a:rPr lang="en-US" dirty="0" smtClean="0"/>
              <a:t>History of nonlinear waves and </a:t>
            </a:r>
            <a:r>
              <a:rPr lang="en-US" dirty="0" err="1" smtClean="0"/>
              <a:t>solitons</a:t>
            </a:r>
            <a:endParaRPr lang="en-US" dirty="0" smtClean="0"/>
          </a:p>
          <a:p>
            <a:r>
              <a:rPr lang="en-US" dirty="0" smtClean="0"/>
              <a:t>Emergence of rogue wave research</a:t>
            </a:r>
          </a:p>
          <a:p>
            <a:endParaRPr lang="en-US" dirty="0"/>
          </a:p>
        </p:txBody>
      </p:sp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0" y="3617277"/>
            <a:ext cx="5011738" cy="3240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81000"/>
            <a:ext cx="8305800" cy="1143000"/>
          </a:xfrm>
        </p:spPr>
        <p:txBody>
          <a:bodyPr/>
          <a:lstStyle/>
          <a:p>
            <a:r>
              <a:rPr lang="en-US" dirty="0" smtClean="0"/>
              <a:t>Bay of Biscay, France - 1940</a:t>
            </a:r>
            <a:endParaRPr lang="en-US" dirty="0"/>
          </a:p>
        </p:txBody>
      </p:sp>
      <p:pic>
        <p:nvPicPr>
          <p:cNvPr id="31746" name="Picture 2" descr="File:Wea00800,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1524000"/>
            <a:ext cx="7620000" cy="501015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2286000" y="6488668"/>
            <a:ext cx="5105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4"/>
              </a:rPr>
              <a:t>http://en.wikipedia.org/wiki/File:Wea00800,1.jpg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838200" y="1573649"/>
            <a:ext cx="50292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Merchant </a:t>
            </a:r>
            <a:r>
              <a:rPr lang="en-US" dirty="0" smtClean="0"/>
              <a:t>ship </a:t>
            </a:r>
            <a:r>
              <a:rPr lang="en-US" dirty="0" err="1" smtClean="0"/>
              <a:t>labouring</a:t>
            </a:r>
            <a:r>
              <a:rPr lang="en-US" dirty="0" smtClean="0"/>
              <a:t> in heavy seas as a huge wave looms astern. Huge waves are common near the 100-fathom line in the Bay of Biscay.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1600" i="1" dirty="0" smtClean="0"/>
              <a:t>Published </a:t>
            </a:r>
            <a:r>
              <a:rPr lang="en-US" sz="1600" i="1" dirty="0" smtClean="0"/>
              <a:t>in Fall 1993 issue of Mariner's Weather Log</a:t>
            </a:r>
            <a:endParaRPr lang="en-US" sz="16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704088"/>
            <a:ext cx="4953000" cy="1143000"/>
          </a:xfrm>
        </p:spPr>
        <p:txBody>
          <a:bodyPr/>
          <a:lstStyle/>
          <a:p>
            <a:r>
              <a:rPr lang="en-US" dirty="0" smtClean="0"/>
              <a:t>Bering Sea - 1979</a:t>
            </a:r>
            <a:endParaRPr lang="en-US" dirty="0"/>
          </a:p>
        </p:txBody>
      </p:sp>
      <p:pic>
        <p:nvPicPr>
          <p:cNvPr id="34818" name="Picture 2" descr="http://www.deathwaves.com/images/monster-wav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8400" y="2209800"/>
            <a:ext cx="6667500" cy="4476751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0" y="2741474"/>
            <a:ext cx="2438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NOAA Ship Discoverer gets pounded by monster wave in the Bering Sea. This picture was taken in 1979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187646"/>
            <a:ext cx="8229600" cy="5365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1676400" y="6488668"/>
            <a:ext cx="6553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www.opc.ncep.noaa.gov/perfectstorm/index.shtml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305800" cy="70408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Rogue Wave Incidents</a:t>
            </a:r>
            <a:endParaRPr lang="en-US" dirty="0"/>
          </a:p>
        </p:txBody>
      </p:sp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1371600"/>
            <a:ext cx="7162800" cy="5242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>
            <a:off x="0" y="6564868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hal.archives-ouvertes.fr/docs/00/00/03/52/PDF/Rogue_wave_V1.pdf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Draupner</a:t>
            </a:r>
            <a:r>
              <a:rPr lang="en-US" dirty="0" smtClean="0"/>
              <a:t> </a:t>
            </a:r>
            <a:r>
              <a:rPr lang="en-US" dirty="0" smtClean="0"/>
              <a:t>Wave – Jan 1, 1995</a:t>
            </a:r>
            <a:endParaRPr lang="en-US" dirty="0"/>
          </a:p>
        </p:txBody>
      </p:sp>
      <p:pic>
        <p:nvPicPr>
          <p:cNvPr id="32772" name="Picture 4" descr="File:Drauper freak wav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4267200"/>
            <a:ext cx="4572000" cy="2286001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228600" y="2083475"/>
            <a:ext cx="50292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Oil platform in the central North </a:t>
            </a:r>
            <a:r>
              <a:rPr lang="en-US" dirty="0" smtClean="0"/>
              <a:t>Sea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Minor </a:t>
            </a:r>
            <a:r>
              <a:rPr lang="en-US" dirty="0" smtClean="0"/>
              <a:t>damage 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Read </a:t>
            </a:r>
            <a:r>
              <a:rPr lang="en-US" dirty="0" smtClean="0"/>
              <a:t>by a </a:t>
            </a:r>
            <a:r>
              <a:rPr lang="en-US" dirty="0" smtClean="0"/>
              <a:t>laser </a:t>
            </a:r>
            <a:r>
              <a:rPr lang="en-US" dirty="0" smtClean="0"/>
              <a:t>sensor. 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During wave heights </a:t>
            </a:r>
            <a:r>
              <a:rPr lang="en-US" dirty="0" smtClean="0"/>
              <a:t>of </a:t>
            </a:r>
            <a:r>
              <a:rPr lang="en-US" dirty="0" smtClean="0"/>
              <a:t>12 m </a:t>
            </a:r>
            <a:r>
              <a:rPr lang="en-US" dirty="0" smtClean="0"/>
              <a:t>(39 ft), </a:t>
            </a:r>
            <a:endParaRPr lang="en-US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F</a:t>
            </a:r>
            <a:r>
              <a:rPr lang="en-US" dirty="0" smtClean="0"/>
              <a:t>reak wave - max </a:t>
            </a:r>
            <a:r>
              <a:rPr lang="en-US" dirty="0" smtClean="0"/>
              <a:t>height of 25.6 </a:t>
            </a:r>
            <a:r>
              <a:rPr lang="en-US" dirty="0" smtClean="0"/>
              <a:t>m </a:t>
            </a:r>
            <a:r>
              <a:rPr lang="en-US" dirty="0" smtClean="0"/>
              <a:t>(84 ft) </a:t>
            </a:r>
            <a:endParaRPr lang="en-US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(peak </a:t>
            </a:r>
            <a:r>
              <a:rPr lang="en-US" dirty="0" smtClean="0"/>
              <a:t>elevation was 18.5 </a:t>
            </a:r>
            <a:r>
              <a:rPr lang="en-US" dirty="0" smtClean="0"/>
              <a:t>m (61</a:t>
            </a:r>
            <a:r>
              <a:rPr lang="en-US" dirty="0" smtClean="0"/>
              <a:t> ft)). 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Estimated </a:t>
            </a:r>
            <a:r>
              <a:rPr lang="en-US" dirty="0" smtClean="0"/>
              <a:t>– 1 in </a:t>
            </a:r>
            <a:r>
              <a:rPr lang="en-US" dirty="0" smtClean="0"/>
              <a:t>200,000 wave (P. Taylor).</a:t>
            </a:r>
            <a:endParaRPr lang="en-US" dirty="0"/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57800" y="2667000"/>
            <a:ext cx="3570287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Crabbing Boat Video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371600" y="1828800"/>
            <a:ext cx="6705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60' Rogue Wave </a:t>
            </a:r>
            <a:r>
              <a:rPr lang="en-US" sz="2000" dirty="0" smtClean="0"/>
              <a:t>smashes Crabbing </a:t>
            </a:r>
            <a:r>
              <a:rPr lang="en-US" sz="2000" dirty="0" smtClean="0"/>
              <a:t>boat in the Bering Sea. </a:t>
            </a:r>
            <a:endParaRPr lang="en-US" sz="2000" dirty="0"/>
          </a:p>
        </p:txBody>
      </p:sp>
      <p:sp>
        <p:nvSpPr>
          <p:cNvPr id="4" name="Rectangle 3"/>
          <p:cNvSpPr/>
          <p:nvPr/>
        </p:nvSpPr>
        <p:spPr>
          <a:xfrm>
            <a:off x="990600" y="6488668"/>
            <a:ext cx="5486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4"/>
              </a:rPr>
              <a:t>http://www.youtube.com/watch?v=l_8hOai9hGQ</a:t>
            </a:r>
            <a:r>
              <a:rPr lang="en-US" dirty="0" smtClean="0"/>
              <a:t> </a:t>
            </a:r>
            <a:endParaRPr lang="en-US" dirty="0"/>
          </a:p>
        </p:txBody>
      </p:sp>
    </p:spTree>
    <p:controls>
      <p:control spid="35842" name="ShockwaveFlash1" r:id="rId2" imgW="7542857" imgH="4114286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Susan Casey – </a:t>
            </a:r>
            <a:r>
              <a:rPr lang="en-US" i="1" dirty="0" smtClean="0"/>
              <a:t>The Wave</a:t>
            </a:r>
            <a:endParaRPr lang="en-US" i="1" dirty="0"/>
          </a:p>
        </p:txBody>
      </p:sp>
      <p:pic>
        <p:nvPicPr>
          <p:cNvPr id="2050" name="Picture 2" descr="http://i.huffpost.com/gen/223702/thumbs/r-STEWART-large5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133600"/>
            <a:ext cx="5429250" cy="3048000"/>
          </a:xfrm>
          <a:prstGeom prst="rect">
            <a:avLst/>
          </a:prstGeom>
          <a:noFill/>
        </p:spPr>
      </p:pic>
      <p:pic>
        <p:nvPicPr>
          <p:cNvPr id="2052" name="Picture 4" descr="http://www2.alibris-static.com/isbn/978030757807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41397" y="2133600"/>
            <a:ext cx="2624214" cy="304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09600" y="5410200"/>
            <a:ext cx="647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Interviews with </a:t>
            </a:r>
            <a:r>
              <a:rPr lang="en-US" dirty="0" smtClean="0">
                <a:hlinkClick r:id="rId4"/>
              </a:rPr>
              <a:t>Charlie Rose</a:t>
            </a:r>
            <a:r>
              <a:rPr lang="en-US" dirty="0" smtClean="0"/>
              <a:t> and </a:t>
            </a:r>
            <a:r>
              <a:rPr lang="en-US" dirty="0" smtClean="0">
                <a:hlinkClick r:id="rId5"/>
              </a:rPr>
              <a:t>Jon Stewart</a:t>
            </a:r>
            <a:r>
              <a:rPr lang="en-US" dirty="0" smtClean="0"/>
              <a:t> in 2010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Susan Casey – </a:t>
            </a:r>
            <a:r>
              <a:rPr lang="en-US" i="1" dirty="0" smtClean="0"/>
              <a:t>The Wave</a:t>
            </a:r>
            <a:endParaRPr lang="en-US" i="1" dirty="0"/>
          </a:p>
        </p:txBody>
      </p:sp>
      <p:sp>
        <p:nvSpPr>
          <p:cNvPr id="3" name="Rectangle 2"/>
          <p:cNvSpPr/>
          <p:nvPr/>
        </p:nvSpPr>
        <p:spPr>
          <a:xfrm>
            <a:off x="228600" y="6248400"/>
            <a:ext cx="32623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4"/>
              </a:rPr>
              <a:t>http://youtu.be/anXkV6jGvgE</a:t>
            </a:r>
            <a:r>
              <a:rPr lang="en-US" dirty="0" smtClean="0"/>
              <a:t> </a:t>
            </a:r>
            <a:endParaRPr lang="en-US" dirty="0"/>
          </a:p>
        </p:txBody>
      </p:sp>
    </p:spTree>
    <p:controls>
      <p:control spid="1026" name="ShockwaveFlash1" r:id="rId2" imgW="6857143" imgH="4114286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Great Wave of </a:t>
            </a:r>
            <a:r>
              <a:rPr lang="en-US" dirty="0" smtClean="0"/>
              <a:t>Translation - 1834</a:t>
            </a:r>
            <a:endParaRPr 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800600"/>
            <a:ext cx="9144000" cy="320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>
            <a:off x="2407369" y="6702623"/>
            <a:ext cx="346716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hlinkClick r:id="rId3"/>
              </a:rPr>
              <a:t>http://www.ma.hw.ac.uk/~chris/canal.jpg</a:t>
            </a:r>
            <a:r>
              <a:rPr lang="en-US" sz="1400" dirty="0" smtClean="0"/>
              <a:t> </a:t>
            </a:r>
            <a:endParaRPr lang="en-US" sz="1400" dirty="0"/>
          </a:p>
        </p:txBody>
      </p:sp>
      <p:sp>
        <p:nvSpPr>
          <p:cNvPr id="5" name="Rectangle 4"/>
          <p:cNvSpPr/>
          <p:nvPr/>
        </p:nvSpPr>
        <p:spPr>
          <a:xfrm>
            <a:off x="228600" y="2097881"/>
            <a:ext cx="89154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i="1" dirty="0" smtClean="0"/>
              <a:t>“I was observing the motion of a boat which was rapidly drawn along a narrow channel by a pair of horses, when the boat suddenly stopped—not so the mass of water in the channel which it had put in motion; it accumulated round the prow of the vessel in a state of violent agitation, then suddenly leaving it behind, rolled forward with great velocity, assuming the form of a large solitary elevation, a rounded, smooth and well-defined heap of water, which continued its course along the channel apparently without change of form or diminution of speed. I followed it on horseback, and overtook it still rolling on at a rate of some eight or nine miles an hour [14 km/h], preserving its original figure some thirty feet [9 m] long and a foot to a foot and a half [300−450 mm] in height. Its height gradually diminished, and after a chase of one or two miles [2–3 km] I lost it in the windings of the channel. Such, in the month of August 1834, was my first chance interview with that singular and beautiful phenomenon which I have called the Wave of Translation.” – John Scott Russell</a:t>
            </a:r>
            <a:endParaRPr lang="en-US" sz="1600" i="1" dirty="0"/>
          </a:p>
        </p:txBody>
      </p:sp>
      <p:sp>
        <p:nvSpPr>
          <p:cNvPr id="6" name="TextBox 5"/>
          <p:cNvSpPr txBox="1"/>
          <p:nvPr/>
        </p:nvSpPr>
        <p:spPr>
          <a:xfrm>
            <a:off x="4495800" y="49530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Union Canal, Hermiston, Scotland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John Scott Russell</a:t>
            </a:r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7500" y="914400"/>
            <a:ext cx="20955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712" y="1808969"/>
            <a:ext cx="6257288" cy="5049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609600" y="6626423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400" dirty="0" smtClean="0">
                <a:hlinkClick r:id="rId4"/>
              </a:rPr>
              <a:t>http://www.ma.hw.ac.uk/~chris/scott_russell.html</a:t>
            </a:r>
            <a:r>
              <a:rPr lang="en-US" sz="1400" dirty="0" smtClean="0"/>
              <a:t> </a:t>
            </a:r>
            <a:endParaRPr lang="en-US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6705600" y="3810000"/>
            <a:ext cx="20574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1808-1882</a:t>
            </a:r>
          </a:p>
          <a:p>
            <a:r>
              <a:rPr lang="en-US" dirty="0" smtClean="0"/>
              <a:t>Engineer</a:t>
            </a:r>
          </a:p>
          <a:p>
            <a:r>
              <a:rPr lang="en-US" dirty="0" smtClean="0"/>
              <a:t>Edinburgh</a:t>
            </a:r>
          </a:p>
          <a:p>
            <a:endParaRPr lang="en-US" dirty="0" smtClean="0"/>
          </a:p>
          <a:p>
            <a:r>
              <a:rPr lang="en-US" dirty="0" smtClean="0"/>
              <a:t>Used 30’ tank</a:t>
            </a:r>
          </a:p>
          <a:p>
            <a:endParaRPr lang="en-US" dirty="0" smtClean="0"/>
          </a:p>
          <a:p>
            <a:r>
              <a:rPr lang="en-US" dirty="0" smtClean="0"/>
              <a:t>v</a:t>
            </a:r>
            <a:r>
              <a:rPr lang="en-US" baseline="30000" dirty="0" smtClean="0"/>
              <a:t>2</a:t>
            </a:r>
            <a:r>
              <a:rPr lang="en-US" dirty="0" smtClean="0"/>
              <a:t> = g(</a:t>
            </a:r>
            <a:r>
              <a:rPr lang="en-US" dirty="0" err="1" smtClean="0"/>
              <a:t>h+a</a:t>
            </a:r>
            <a:r>
              <a:rPr lang="en-US" dirty="0" smtClean="0"/>
              <a:t>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Re-enactment </a:t>
            </a:r>
            <a:r>
              <a:rPr lang="en-US" dirty="0" smtClean="0"/>
              <a:t>– July 12, 1995</a:t>
            </a:r>
            <a:br>
              <a:rPr lang="en-US" dirty="0" smtClean="0"/>
            </a:br>
            <a:r>
              <a:rPr lang="en-US" sz="2700" dirty="0" smtClean="0"/>
              <a:t>Union Canal, Scott Russell Aqueduct</a:t>
            </a:r>
            <a:endParaRPr lang="en-US" sz="27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7775" y="1981200"/>
            <a:ext cx="6677025" cy="4560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6"/>
          <p:cNvSpPr/>
          <p:nvPr/>
        </p:nvSpPr>
        <p:spPr>
          <a:xfrm>
            <a:off x="1371600" y="6477000"/>
            <a:ext cx="6553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3"/>
              </a:rPr>
              <a:t>http://apachepersonal.miun.se/~tomnil/solitoner/solipic.htm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50 Years of Controversy</a:t>
            </a:r>
            <a:endParaRPr lang="en-US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2373868"/>
            <a:ext cx="29718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685800" y="5879068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George Biddle Airy (1801-1892)</a:t>
            </a:r>
            <a:endParaRPr lang="en-US" dirty="0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2145269"/>
            <a:ext cx="2676525" cy="3636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4724400" y="5879068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Sir George Gabriel Stokes (1819-1903)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381000"/>
            <a:ext cx="7010400" cy="1143000"/>
          </a:xfrm>
        </p:spPr>
        <p:txBody>
          <a:bodyPr/>
          <a:lstStyle/>
          <a:p>
            <a:r>
              <a:rPr lang="en-US" dirty="0" smtClean="0"/>
              <a:t>Dispersion </a:t>
            </a:r>
            <a:r>
              <a:rPr lang="en-US" dirty="0" err="1" smtClean="0"/>
              <a:t>vs</a:t>
            </a:r>
            <a:r>
              <a:rPr lang="en-US" dirty="0" smtClean="0"/>
              <a:t> Nonlinearity</a:t>
            </a:r>
            <a:endParaRPr lang="en-US" dirty="0"/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892" y="1600200"/>
            <a:ext cx="7786308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1870’s – </a:t>
            </a:r>
            <a:r>
              <a:rPr lang="en-US" dirty="0" smtClean="0"/>
              <a:t>Nonlinear Theory/Solution</a:t>
            </a:r>
            <a:endParaRPr lang="en-US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2057400"/>
            <a:ext cx="2543175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304800" y="5943600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Joseph </a:t>
            </a:r>
            <a:r>
              <a:rPr lang="en-US" dirty="0" err="1" smtClean="0"/>
              <a:t>Valentin</a:t>
            </a:r>
            <a:r>
              <a:rPr lang="en-US" dirty="0" smtClean="0"/>
              <a:t> </a:t>
            </a:r>
            <a:r>
              <a:rPr lang="en-US" dirty="0" err="1" smtClean="0"/>
              <a:t>Boussinesq</a:t>
            </a:r>
            <a:r>
              <a:rPr lang="en-US" dirty="0" smtClean="0"/>
              <a:t> (1842-1929)</a:t>
            </a:r>
            <a:endParaRPr lang="en-US" dirty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4742" y="2057400"/>
            <a:ext cx="2773858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4724400" y="5906869"/>
            <a:ext cx="411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Lord Rayleigh</a:t>
            </a:r>
            <a:br>
              <a:rPr lang="en-US" dirty="0" smtClean="0"/>
            </a:br>
            <a:r>
              <a:rPr lang="en-US" dirty="0" smtClean="0"/>
              <a:t>(John William </a:t>
            </a:r>
            <a:r>
              <a:rPr lang="en-US" dirty="0" err="1" smtClean="0"/>
              <a:t>Strutt</a:t>
            </a:r>
            <a:r>
              <a:rPr lang="en-US" dirty="0" smtClean="0"/>
              <a:t>, 1842-1919)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04800"/>
            <a:ext cx="7772400" cy="12192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Finding the Balance</a:t>
            </a:r>
            <a:endParaRPr lang="en-US" dirty="0"/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6472" y="1659307"/>
            <a:ext cx="2635128" cy="5122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524000"/>
            <a:ext cx="5105400" cy="172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725" y="3352800"/>
            <a:ext cx="5693475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 Evolution of Wave</a:t>
            </a:r>
            <a:endParaRPr lang="en-US" dirty="0"/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3925" y="1905000"/>
            <a:ext cx="7381875" cy="455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228600" y="3821668"/>
            <a:ext cx="99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Time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886200" y="6488668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Position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Soliton</a:t>
            </a:r>
            <a:r>
              <a:rPr lang="en-US" dirty="0" smtClean="0"/>
              <a:t> Experiment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838200" y="6412468"/>
            <a:ext cx="7543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4"/>
              </a:rPr>
              <a:t>http://www.youtube.com/watch?v=SknvLa8qEu0&amp;feature=related</a:t>
            </a:r>
            <a:r>
              <a:rPr lang="en-US" dirty="0" smtClean="0"/>
              <a:t> </a:t>
            </a:r>
            <a:endParaRPr lang="en-US" dirty="0"/>
          </a:p>
        </p:txBody>
      </p:sp>
    </p:spTree>
    <p:controls>
      <p:control spid="37890" name="ShockwaveFlash1" r:id="rId2" imgW="7392432" imgH="4342857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819912"/>
            <a:ext cx="8077200" cy="704088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Korteweg</a:t>
            </a:r>
            <a:r>
              <a:rPr lang="en-US" dirty="0" smtClean="0"/>
              <a:t>-de </a:t>
            </a:r>
            <a:r>
              <a:rPr lang="en-US" dirty="0" err="1" smtClean="0"/>
              <a:t>Vries</a:t>
            </a:r>
            <a:r>
              <a:rPr lang="en-US" dirty="0" smtClean="0"/>
              <a:t> Equation - 1895</a:t>
            </a:r>
            <a:endParaRPr lang="en-US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2173069"/>
            <a:ext cx="1724025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29475" y="2096869"/>
            <a:ext cx="1838325" cy="2517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7010400" y="4687669"/>
            <a:ext cx="2133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Gustav de </a:t>
            </a:r>
            <a:r>
              <a:rPr lang="en-US" dirty="0" err="1" smtClean="0"/>
              <a:t>Vries</a:t>
            </a:r>
            <a:r>
              <a:rPr lang="en-US" dirty="0" smtClean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(</a:t>
            </a:r>
            <a:r>
              <a:rPr lang="en-US" dirty="0" smtClean="0"/>
              <a:t>1866-1934)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0" y="4687669"/>
            <a:ext cx="3124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Diederik</a:t>
            </a:r>
            <a:r>
              <a:rPr lang="en-US" dirty="0" smtClean="0"/>
              <a:t> Johannes </a:t>
            </a:r>
            <a:r>
              <a:rPr lang="en-US" dirty="0" err="1" smtClean="0"/>
              <a:t>Korteweg</a:t>
            </a:r>
            <a:r>
              <a:rPr lang="en-US" dirty="0" smtClean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(</a:t>
            </a:r>
            <a:r>
              <a:rPr lang="en-US" dirty="0" smtClean="0"/>
              <a:t>1848-1941)</a:t>
            </a:r>
            <a:endParaRPr lang="en-US" dirty="0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3200400" y="4025682"/>
          <a:ext cx="3162827" cy="661987"/>
        </p:xfrm>
        <a:graphic>
          <a:graphicData uri="http://schemas.openxmlformats.org/presentationml/2006/ole">
            <p:oleObj spid="_x0000_s40961" name="Equation" r:id="rId5" imgW="1091880" imgH="228600" progId="Equation.DSMT4">
              <p:embed/>
            </p:oleObj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9000" y="4791075"/>
            <a:ext cx="2876550" cy="206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4600" y="1792069"/>
            <a:ext cx="4610100" cy="183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Fluid Equations</a:t>
            </a:r>
            <a:endParaRPr lang="en-US" dirty="0"/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4928" y="1800225"/>
            <a:ext cx="7363686" cy="551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Lorenz – 1963 – Weather Model</a:t>
            </a:r>
            <a:br>
              <a:rPr lang="en-US" dirty="0" smtClean="0"/>
            </a:br>
            <a:r>
              <a:rPr lang="en-US" sz="3600" dirty="0" smtClean="0"/>
              <a:t>The Butterfly Effect</a:t>
            </a:r>
            <a:endParaRPr lang="en-US" sz="3600" dirty="0"/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152" y="2209800"/>
            <a:ext cx="5770618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 descr="Lorenz_timeserie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66279" y="2209800"/>
            <a:ext cx="3177721" cy="29991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305800" cy="70408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The </a:t>
            </a:r>
            <a:r>
              <a:rPr lang="en-US" dirty="0" err="1" smtClean="0"/>
              <a:t>KdV</a:t>
            </a:r>
            <a:r>
              <a:rPr lang="en-US" dirty="0" smtClean="0"/>
              <a:t> Resurgence </a:t>
            </a:r>
            <a:r>
              <a:rPr lang="en-US" dirty="0" smtClean="0"/>
              <a:t>– 1960’s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85800" y="1524000"/>
            <a:ext cx="78486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Gardner</a:t>
            </a:r>
            <a:r>
              <a:rPr lang="en-US" sz="3200" dirty="0" smtClean="0"/>
              <a:t>, Greene, </a:t>
            </a:r>
            <a:r>
              <a:rPr lang="en-US" sz="3200" dirty="0" err="1" smtClean="0"/>
              <a:t>Kruskal</a:t>
            </a:r>
            <a:r>
              <a:rPr lang="en-US" sz="3200" dirty="0" smtClean="0"/>
              <a:t>, Miura – 1965</a:t>
            </a:r>
          </a:p>
          <a:p>
            <a:pPr lvl="1">
              <a:buFont typeface="Arial" pitchFamily="34" charset="0"/>
              <a:buChar char="•"/>
            </a:pPr>
            <a:r>
              <a:rPr lang="en-US" sz="3200" dirty="0" smtClean="0"/>
              <a:t>Fermi, Pasta, </a:t>
            </a:r>
            <a:r>
              <a:rPr lang="en-US" sz="3200" dirty="0" err="1" smtClean="0"/>
              <a:t>Ulam</a:t>
            </a:r>
            <a:r>
              <a:rPr lang="en-US" sz="3200" dirty="0" smtClean="0"/>
              <a:t> Problem </a:t>
            </a:r>
            <a:r>
              <a:rPr lang="en-US" sz="3200" dirty="0" smtClean="0"/>
              <a:t>– </a:t>
            </a:r>
            <a:r>
              <a:rPr lang="en-US" sz="3200" dirty="0" smtClean="0"/>
              <a:t>1954</a:t>
            </a:r>
          </a:p>
          <a:p>
            <a:pPr lvl="1">
              <a:buFont typeface="Arial" pitchFamily="34" charset="0"/>
              <a:buChar char="•"/>
            </a:pPr>
            <a:r>
              <a:rPr lang="en-US" sz="3200" dirty="0" smtClean="0"/>
              <a:t>Coined term “</a:t>
            </a:r>
            <a:r>
              <a:rPr lang="en-US" sz="3200" dirty="0" err="1" smtClean="0"/>
              <a:t>soliton</a:t>
            </a:r>
            <a:r>
              <a:rPr lang="en-US" sz="3200" dirty="0" smtClean="0"/>
              <a:t>”</a:t>
            </a:r>
          </a:p>
          <a:p>
            <a:pPr lvl="1">
              <a:buFont typeface="Arial" pitchFamily="34" charset="0"/>
              <a:buChar char="•"/>
            </a:pPr>
            <a:r>
              <a:rPr lang="en-US" sz="3200" dirty="0" smtClean="0"/>
              <a:t>Started a revolution</a:t>
            </a:r>
            <a:endParaRPr lang="en-US" sz="3200" dirty="0" smtClean="0"/>
          </a:p>
        </p:txBody>
      </p:sp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3657600"/>
            <a:ext cx="1510018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34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30606" y="3657600"/>
            <a:ext cx="1826095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349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5719" y="3657600"/>
            <a:ext cx="2609681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349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" y="3657600"/>
            <a:ext cx="1895475" cy="2766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0"/>
            <a:ext cx="3657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The Age of Computing</a:t>
            </a:r>
            <a:endParaRPr lang="en-US" dirty="0"/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7163" y="1066800"/>
            <a:ext cx="5100637" cy="570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762000"/>
            <a:ext cx="8305800" cy="62788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Fermi, Pasta, </a:t>
            </a:r>
            <a:r>
              <a:rPr lang="en-US" dirty="0" err="1" smtClean="0"/>
              <a:t>Ulam</a:t>
            </a:r>
            <a:r>
              <a:rPr lang="en-US" dirty="0" smtClean="0"/>
              <a:t> (FPU) Problem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0" y="2149019"/>
            <a:ext cx="33528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Simulated 1D chain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of masses linked by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springs with weak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nonlinear term. </a:t>
            </a:r>
            <a:endParaRPr lang="en-US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L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inear interactions - energy of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a single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vibration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mode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remains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in that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mode 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Nonlinear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term allows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 energy transfer 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between modes. </a:t>
            </a:r>
            <a:endParaRPr lang="en-US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Surprising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behavior: The energy does not drift toward the 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equipartition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 predicted by statistical physics but periodically returns to the original mode. 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837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2733829"/>
            <a:ext cx="5610741" cy="3895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8" name="Group 7"/>
          <p:cNvGrpSpPr/>
          <p:nvPr/>
        </p:nvGrpSpPr>
        <p:grpSpPr>
          <a:xfrm>
            <a:off x="3324742" y="2296181"/>
            <a:ext cx="5532437" cy="4333219"/>
            <a:chOff x="3017837" y="1762780"/>
            <a:chExt cx="6049963" cy="4723745"/>
          </a:xfrm>
        </p:grpSpPr>
        <p:sp>
          <p:nvSpPr>
            <p:cNvPr id="3" name="Rectangle 2"/>
            <p:cNvSpPr/>
            <p:nvPr/>
          </p:nvSpPr>
          <p:spPr>
            <a:xfrm>
              <a:off x="3258556" y="1762780"/>
              <a:ext cx="573304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b="1" dirty="0" smtClean="0"/>
                <a:t>And Mary </a:t>
              </a:r>
              <a:r>
                <a:rPr lang="en-US" sz="2800" b="1" dirty="0" err="1" smtClean="0"/>
                <a:t>Tsingou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Menzel</a:t>
              </a:r>
              <a:r>
                <a:rPr lang="en-US" sz="2800" b="1" dirty="0" smtClean="0"/>
                <a:t>! - 2008</a:t>
              </a:r>
              <a:endParaRPr lang="en-US" sz="2800" dirty="0"/>
            </a:p>
          </p:txBody>
        </p:sp>
        <p:pic>
          <p:nvPicPr>
            <p:cNvPr id="58372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017837" y="2286000"/>
              <a:ext cx="6049963" cy="4200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11" name="Rectangle 10"/>
          <p:cNvSpPr/>
          <p:nvPr/>
        </p:nvSpPr>
        <p:spPr>
          <a:xfrm>
            <a:off x="381000" y="1219200"/>
            <a:ext cx="8763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Los Alamos 1955 </a:t>
            </a:r>
            <a:r>
              <a:rPr lang="en-US" sz="2400" dirty="0" smtClean="0"/>
              <a:t>report making beginning </a:t>
            </a:r>
            <a:r>
              <a:rPr lang="en-US" sz="2400" dirty="0" smtClean="0"/>
              <a:t>of  nonlinear physics and the age of computer simulations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GGKM - </a:t>
            </a:r>
            <a:r>
              <a:rPr lang="en-US" dirty="0" err="1" smtClean="0"/>
              <a:t>Soliton</a:t>
            </a:r>
            <a:r>
              <a:rPr lang="en-US" dirty="0" smtClean="0"/>
              <a:t> Interactions</a:t>
            </a:r>
            <a:endParaRPr lang="en-US" dirty="0"/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52745"/>
            <a:ext cx="9144000" cy="4805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Solitons</a:t>
            </a:r>
            <a:r>
              <a:rPr lang="en-US" dirty="0" smtClean="0"/>
              <a:t> – Elastic </a:t>
            </a:r>
            <a:r>
              <a:rPr lang="en-US" dirty="0" err="1" smtClean="0"/>
              <a:t>Collsions</a:t>
            </a:r>
            <a:endParaRPr lang="en-US" dirty="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58145" y="2362200"/>
            <a:ext cx="4585855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 pitchFamily="34" charset="-128"/>
                <a:cs typeface="Arial" pitchFamily="34" charset="0"/>
              </a:rPr>
              <a:t>http://www.scholarpedia.org/article/Soliton</a:t>
            </a:r>
            <a:r>
              <a:rPr kumimoji="0" lang="en-US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 pitchFamily="34" charset="-128"/>
                <a:cs typeface="Arial" pitchFamily="34" charset="0"/>
              </a:rPr>
              <a:t>http://www.scholarpedia.org/article/Soliton</a:t>
            </a:r>
            <a:r>
              <a:rPr kumimoji="0" lang="en-US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 pitchFamily="34" charset="-128"/>
                <a:cs typeface="Arial" pitchFamily="34" charset="0"/>
              </a:rPr>
              <a:t>http://www.scholarpedia.org/article/Soliton</a:t>
            </a:r>
            <a:r>
              <a:rPr kumimoji="0" lang="en-US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 pitchFamily="34" charset="-128"/>
                <a:cs typeface="Arial" pitchFamily="34" charset="0"/>
              </a:rPr>
              <a:t>http://www.scholarpedia.org/article/Soliton</a:t>
            </a:r>
            <a:r>
              <a:rPr kumimoji="0" lang="en-US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86000" y="6019800"/>
            <a:ext cx="46346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3"/>
              </a:rPr>
              <a:t>http://www.scholarpedia.org/article/Soliton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11" name="Picture 10" descr="gr_ani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381000" y="2362200"/>
            <a:ext cx="5969000" cy="3581400"/>
          </a:xfrm>
          <a:prstGeom prst="rect">
            <a:avLst/>
          </a:prstGeom>
        </p:spPr>
      </p:pic>
      <p:pic>
        <p:nvPicPr>
          <p:cNvPr id="12" name="Picture 11" descr="3Soliton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457200" y="2362200"/>
            <a:ext cx="5969000" cy="3581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305800" cy="704088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Cnoidal</a:t>
            </a:r>
            <a:r>
              <a:rPr lang="en-US" dirty="0" smtClean="0"/>
              <a:t> Waves</a:t>
            </a:r>
            <a:endParaRPr lang="en-US" dirty="0"/>
          </a:p>
        </p:txBody>
      </p:sp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180574"/>
            <a:ext cx="9144000" cy="753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246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8213" y="2133600"/>
            <a:ext cx="7267575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1066800" y="1515070"/>
            <a:ext cx="7086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US Army bombers flying over near-periodic swell in shallow water, close to the Panama coast (1933).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Two-Dimensional Waves </a:t>
            </a:r>
            <a:endParaRPr lang="en-US" dirty="0"/>
          </a:p>
        </p:txBody>
      </p:sp>
      <p:pic>
        <p:nvPicPr>
          <p:cNvPr id="2050" name="Picture 2" descr="C:\Users\hermanr\Documents\My Dropbox\SolitaryWaves\OLdSolwave\KP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514600"/>
            <a:ext cx="4064000" cy="3048000"/>
          </a:xfrm>
          <a:prstGeom prst="rect">
            <a:avLst/>
          </a:prstGeom>
          <a:noFill/>
        </p:spPr>
      </p:pic>
      <p:pic>
        <p:nvPicPr>
          <p:cNvPr id="2053" name="Picture 5" descr="C:\Users\hermanr\Documents\My Dropbox\SolitaryWaves\OLdSolwave\KP2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514600"/>
            <a:ext cx="4064000" cy="304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175" y="838200"/>
            <a:ext cx="8852825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24445" y="838200"/>
            <a:ext cx="5767155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305800" cy="856488"/>
          </a:xfrm>
        </p:spPr>
        <p:txBody>
          <a:bodyPr/>
          <a:lstStyle/>
          <a:p>
            <a:r>
              <a:rPr lang="en-US" dirty="0" smtClean="0"/>
              <a:t>Internal Waves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62200" y="838200"/>
            <a:ext cx="42672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Rip Waves</a:t>
            </a:r>
            <a:br>
              <a:rPr lang="en-US" dirty="0" smtClean="0"/>
            </a:br>
            <a:r>
              <a:rPr lang="en-US" sz="2000" dirty="0" smtClean="0"/>
              <a:t>Osborne and Burch - </a:t>
            </a:r>
            <a:r>
              <a:rPr lang="en-US" sz="2000" i="1" dirty="0" smtClean="0"/>
              <a:t>Science</a:t>
            </a:r>
            <a:r>
              <a:rPr lang="en-US" sz="2000" dirty="0" smtClean="0"/>
              <a:t>, New Series, Vol. 208, No. 4443 (May 2, 1980), pp. 451-460</a:t>
            </a:r>
            <a:endParaRPr lang="en-US" sz="2000" dirty="0"/>
          </a:p>
        </p:txBody>
      </p:sp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4600" y="2185573"/>
            <a:ext cx="2743200" cy="4367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75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33600"/>
            <a:ext cx="6373528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505200" cy="3048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Internal</a:t>
            </a:r>
            <a:br>
              <a:rPr lang="en-US" dirty="0" smtClean="0"/>
            </a:br>
            <a:r>
              <a:rPr lang="en-US" dirty="0" smtClean="0"/>
              <a:t> Waves – Satellite Images</a:t>
            </a:r>
            <a:endParaRPr lang="en-US" dirty="0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7772" y="209550"/>
            <a:ext cx="6442428" cy="657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6" name="Group 5"/>
          <p:cNvGrpSpPr/>
          <p:nvPr/>
        </p:nvGrpSpPr>
        <p:grpSpPr>
          <a:xfrm>
            <a:off x="2590800" y="685799"/>
            <a:ext cx="6553200" cy="5838753"/>
            <a:chOff x="2590800" y="685799"/>
            <a:chExt cx="6553200" cy="5838753"/>
          </a:xfrm>
        </p:grpSpPr>
        <p:pic>
          <p:nvPicPr>
            <p:cNvPr id="10242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90800" y="685799"/>
              <a:ext cx="6553200" cy="58387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4" name="Rectangle 3"/>
            <p:cNvSpPr/>
            <p:nvPr/>
          </p:nvSpPr>
          <p:spPr>
            <a:xfrm>
              <a:off x="2971800" y="838200"/>
              <a:ext cx="4572000" cy="30777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sz="1400" dirty="0" smtClean="0">
                  <a:hlinkClick r:id="rId4"/>
                </a:rPr>
                <a:t>http://envisat.esa.int/handbooks/asar/CNTR1-1-5.htm</a:t>
              </a:r>
              <a:r>
                <a:rPr lang="en-US" sz="1400" dirty="0" smtClean="0"/>
                <a:t> </a:t>
              </a:r>
              <a:endParaRPr lang="en-US" sz="1400" dirty="0"/>
            </a:p>
          </p:txBody>
        </p:sp>
      </p:grpSp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950739"/>
            <a:ext cx="9220200" cy="590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Pratas</a:t>
            </a:r>
            <a:r>
              <a:rPr lang="en-US" dirty="0" smtClean="0"/>
              <a:t> Reef/ South China Sea</a:t>
            </a:r>
            <a:endParaRPr lang="en-US" dirty="0"/>
          </a:p>
        </p:txBody>
      </p:sp>
      <p:pic>
        <p:nvPicPr>
          <p:cNvPr id="3074" name="Picture 2" descr="C:\Users\hermanr\Documents\My Dropbox\SolitaryWaves\OLdSolwave\PRATAS3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" y="1905000"/>
            <a:ext cx="4368800" cy="3276600"/>
          </a:xfrm>
          <a:prstGeom prst="rect">
            <a:avLst/>
          </a:prstGeom>
          <a:noFill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8600" y="1900236"/>
            <a:ext cx="4953000" cy="328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7"/>
          <p:cNvSpPr/>
          <p:nvPr/>
        </p:nvSpPr>
        <p:spPr>
          <a:xfrm>
            <a:off x="1524000" y="5267980"/>
            <a:ext cx="69342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hlinkClick r:id="rId4"/>
              </a:rPr>
              <a:t>http://www.lpi.usra.edu/publications/slidesets/oceans/oceanviews/slide_18.html</a:t>
            </a:r>
            <a:r>
              <a:rPr lang="en-US" sz="1400" dirty="0" smtClean="0"/>
              <a:t> 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Sulu Sea</a:t>
            </a:r>
            <a:endParaRPr lang="en-US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14850" y="1057275"/>
            <a:ext cx="4629150" cy="580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1981200"/>
            <a:ext cx="4686300" cy="468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35304" y="2174986"/>
            <a:ext cx="3505200" cy="1802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Atmospheric </a:t>
            </a:r>
            <a:r>
              <a:rPr lang="en-US" dirty="0" err="1" smtClean="0"/>
              <a:t>Solitons</a:t>
            </a:r>
            <a:endParaRPr lang="en-US" dirty="0"/>
          </a:p>
        </p:txBody>
      </p:sp>
      <p:pic>
        <p:nvPicPr>
          <p:cNvPr id="3" name="Picture 3" descr="C:\Users\hermanr\Documents\My Dropbox\SolitaryWaves\OLdSolwave\OK3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2079625"/>
            <a:ext cx="2641600" cy="1972945"/>
          </a:xfrm>
          <a:prstGeom prst="rect">
            <a:avLst/>
          </a:prstGeom>
          <a:noFill/>
        </p:spPr>
      </p:pic>
      <p:pic>
        <p:nvPicPr>
          <p:cNvPr id="4" name="Picture 4" descr="C:\Users\hermanr\Documents\My Dropbox\SolitaryWaves\OLdSolwave\OK2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19400" y="2057400"/>
            <a:ext cx="2641600" cy="1981200"/>
          </a:xfrm>
          <a:prstGeom prst="rect">
            <a:avLst/>
          </a:prstGeom>
          <a:noFill/>
        </p:spPr>
      </p:pic>
      <p:pic>
        <p:nvPicPr>
          <p:cNvPr id="5" name="Picture 5" descr="C:\Users\hermanr\Documents\My Dropbox\SolitaryWaves\OLdSolwave\OK5.BMP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19400" y="4343400"/>
            <a:ext cx="2641600" cy="1981200"/>
          </a:xfrm>
          <a:prstGeom prst="rect">
            <a:avLst/>
          </a:prstGeom>
          <a:noFill/>
        </p:spPr>
      </p:pic>
      <p:pic>
        <p:nvPicPr>
          <p:cNvPr id="4098" name="Picture 2" descr="C:\Users\hermanr\Documents\My Dropbox\SolitaryWaves\OLdSolwave\RADAR1.BMP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550" y="4343400"/>
            <a:ext cx="2641600" cy="1981200"/>
          </a:xfrm>
          <a:prstGeom prst="rect">
            <a:avLst/>
          </a:prstGeom>
          <a:noFill/>
        </p:spPr>
      </p:pic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86400" y="4387850"/>
            <a:ext cx="3583485" cy="193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81000" y="228600"/>
            <a:ext cx="7543800" cy="1143000"/>
          </a:xfrm>
        </p:spPr>
        <p:txBody>
          <a:bodyPr>
            <a:normAutofit/>
          </a:bodyPr>
          <a:lstStyle/>
          <a:p>
            <a:pPr algn="ctr"/>
            <a:r>
              <a:rPr lang="en-US" sz="4400" dirty="0" smtClean="0"/>
              <a:t>Optical Communications </a:t>
            </a:r>
            <a:br>
              <a:rPr lang="en-US" sz="4400" dirty="0" smtClean="0"/>
            </a:br>
            <a:r>
              <a:rPr lang="en-US" sz="2700" dirty="0" smtClean="0"/>
              <a:t>Nonlinear Schrodinger Equation</a:t>
            </a:r>
            <a:endParaRPr lang="en-US" sz="2700" dirty="0"/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1371600"/>
            <a:ext cx="4217110" cy="5828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4267200" y="1326713"/>
            <a:ext cx="48768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1973</a:t>
            </a:r>
            <a:r>
              <a:rPr lang="en-US" sz="2000" dirty="0" smtClean="0"/>
              <a:t> Hasegawa  </a:t>
            </a:r>
            <a:r>
              <a:rPr lang="en-US" sz="2000" dirty="0" err="1" smtClean="0"/>
              <a:t>Tappert</a:t>
            </a:r>
            <a:r>
              <a:rPr lang="en-US" sz="2000" dirty="0" smtClean="0"/>
              <a:t> predicted optical </a:t>
            </a:r>
            <a:r>
              <a:rPr lang="en-US" sz="2000" dirty="0" err="1" smtClean="0"/>
              <a:t>solitons</a:t>
            </a:r>
            <a:r>
              <a:rPr lang="en-US" sz="2000" dirty="0" smtClean="0"/>
              <a:t> and use in communications</a:t>
            </a:r>
          </a:p>
          <a:p>
            <a:r>
              <a:rPr lang="en-US" sz="2000" b="1" dirty="0" smtClean="0"/>
              <a:t>1987</a:t>
            </a:r>
            <a:r>
              <a:rPr lang="en-US" sz="2000" dirty="0" smtClean="0"/>
              <a:t>, </a:t>
            </a:r>
            <a:r>
              <a:rPr lang="en-US" sz="2000" dirty="0" smtClean="0"/>
              <a:t>the </a:t>
            </a:r>
            <a:r>
              <a:rPr lang="en-US" sz="2000" dirty="0" smtClean="0"/>
              <a:t>first experimental observation of the propagation </a:t>
            </a:r>
            <a:r>
              <a:rPr lang="en-US" sz="2000" dirty="0" smtClean="0"/>
              <a:t>in </a:t>
            </a:r>
            <a:r>
              <a:rPr lang="en-US" sz="2000" dirty="0" smtClean="0"/>
              <a:t>an optical fiber.</a:t>
            </a:r>
          </a:p>
          <a:p>
            <a:r>
              <a:rPr lang="en-US" sz="2000" b="1" dirty="0" smtClean="0"/>
              <a:t>1988</a:t>
            </a:r>
            <a:r>
              <a:rPr lang="en-US" sz="2000" dirty="0" smtClean="0"/>
              <a:t>, </a:t>
            </a:r>
            <a:r>
              <a:rPr lang="en-US" sz="2000" dirty="0" err="1" smtClean="0"/>
              <a:t>Mollenauer</a:t>
            </a:r>
            <a:r>
              <a:rPr lang="en-US" sz="2000" dirty="0" smtClean="0"/>
              <a:t> </a:t>
            </a:r>
            <a:r>
              <a:rPr lang="en-US" sz="2000" dirty="0" smtClean="0"/>
              <a:t>and his team transmitted </a:t>
            </a:r>
            <a:r>
              <a:rPr lang="en-US" sz="2000" dirty="0" err="1" smtClean="0"/>
              <a:t>soliton</a:t>
            </a:r>
            <a:r>
              <a:rPr lang="en-US" sz="2000" dirty="0" smtClean="0"/>
              <a:t> pulses over 4,000 </a:t>
            </a:r>
            <a:r>
              <a:rPr lang="en-US" sz="2000" dirty="0" smtClean="0"/>
              <a:t>kilometers.</a:t>
            </a:r>
            <a:endParaRPr lang="en-US" sz="2000" dirty="0" smtClean="0"/>
          </a:p>
          <a:p>
            <a:r>
              <a:rPr lang="en-US" sz="2000" b="1" dirty="0" smtClean="0"/>
              <a:t>1991</a:t>
            </a:r>
            <a:r>
              <a:rPr lang="en-US" sz="2000" dirty="0" smtClean="0"/>
              <a:t>, </a:t>
            </a:r>
            <a:r>
              <a:rPr lang="en-US" sz="2000" dirty="0" smtClean="0"/>
              <a:t>Bell </a:t>
            </a:r>
            <a:r>
              <a:rPr lang="en-US" sz="2000" dirty="0" smtClean="0"/>
              <a:t>Labs </a:t>
            </a:r>
            <a:r>
              <a:rPr lang="en-US" sz="2000" dirty="0" smtClean="0"/>
              <a:t>team </a:t>
            </a:r>
            <a:r>
              <a:rPr lang="en-US" sz="2000" dirty="0" smtClean="0"/>
              <a:t>transmitted </a:t>
            </a:r>
            <a:r>
              <a:rPr lang="en-US" sz="2000" dirty="0" err="1" smtClean="0"/>
              <a:t>solitons</a:t>
            </a:r>
            <a:r>
              <a:rPr lang="en-US" sz="2000" dirty="0" smtClean="0"/>
              <a:t> error-free at 2.5 gigabits over more than 14,000 </a:t>
            </a:r>
            <a:r>
              <a:rPr lang="en-US" sz="2000" dirty="0" smtClean="0"/>
              <a:t>kilometers.</a:t>
            </a:r>
            <a:endParaRPr lang="en-US" sz="2000" dirty="0" smtClean="0"/>
          </a:p>
          <a:p>
            <a:r>
              <a:rPr lang="en-US" sz="2000" b="1" dirty="0" smtClean="0"/>
              <a:t>1998</a:t>
            </a:r>
            <a:r>
              <a:rPr lang="en-US" sz="2000" dirty="0" smtClean="0"/>
              <a:t>, </a:t>
            </a:r>
            <a:r>
              <a:rPr lang="en-US" sz="2000" dirty="0" smtClean="0"/>
              <a:t>Georges </a:t>
            </a:r>
            <a:r>
              <a:rPr lang="en-US" sz="2000" dirty="0" smtClean="0"/>
              <a:t>and his team </a:t>
            </a:r>
            <a:r>
              <a:rPr lang="en-US" sz="2000" dirty="0" smtClean="0"/>
              <a:t>demonstrated </a:t>
            </a:r>
            <a:r>
              <a:rPr lang="en-US" sz="2000" dirty="0" smtClean="0"/>
              <a:t>a data transmission of </a:t>
            </a:r>
            <a:r>
              <a:rPr lang="en-US" sz="2000" dirty="0" smtClean="0"/>
              <a:t>1 terabit </a:t>
            </a:r>
            <a:r>
              <a:rPr lang="en-US" sz="2000" dirty="0" smtClean="0"/>
              <a:t>per second (1,000,000,000,000 units of information per second).</a:t>
            </a:r>
          </a:p>
          <a:p>
            <a:r>
              <a:rPr lang="en-US" sz="2000" b="1" dirty="0" smtClean="0"/>
              <a:t>2001</a:t>
            </a:r>
            <a:r>
              <a:rPr lang="en-US" sz="2000" dirty="0" smtClean="0"/>
              <a:t>, the practical use of </a:t>
            </a:r>
            <a:r>
              <a:rPr lang="en-US" sz="2000" dirty="0" err="1" smtClean="0"/>
              <a:t>solitons</a:t>
            </a:r>
            <a:r>
              <a:rPr lang="en-US" sz="2000" dirty="0" smtClean="0"/>
              <a:t> became a reality when </a:t>
            </a:r>
            <a:r>
              <a:rPr lang="en-US" sz="2000" dirty="0" err="1" smtClean="0"/>
              <a:t>Algety</a:t>
            </a:r>
            <a:r>
              <a:rPr lang="en-US" sz="2000" dirty="0" smtClean="0"/>
              <a:t> Telecom deployed submarine telecommunications equipment in Europe carrying real </a:t>
            </a:r>
            <a:r>
              <a:rPr lang="en-US" sz="2000" dirty="0" smtClean="0"/>
              <a:t>traffic using </a:t>
            </a:r>
            <a:r>
              <a:rPr lang="en-US" sz="2000" dirty="0" smtClean="0"/>
              <a:t>John Scott Russell's </a:t>
            </a:r>
            <a:r>
              <a:rPr lang="en-US" sz="2000" dirty="0" smtClean="0"/>
              <a:t>solitary </a:t>
            </a:r>
            <a:r>
              <a:rPr lang="en-US" sz="2000" dirty="0" smtClean="0"/>
              <a:t>wave.</a:t>
            </a:r>
          </a:p>
          <a:p>
            <a:pPr>
              <a:buFontTx/>
              <a:buChar char="-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Peregrine </a:t>
            </a:r>
            <a:r>
              <a:rPr lang="en-US" dirty="0" err="1" smtClean="0"/>
              <a:t>Soliton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57346" name="Picture 2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" y="3878782"/>
            <a:ext cx="3657600" cy="2826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735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00800" y="981075"/>
            <a:ext cx="1905000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6"/>
          <p:cNvSpPr/>
          <p:nvPr/>
        </p:nvSpPr>
        <p:spPr>
          <a:xfrm>
            <a:off x="5791200" y="3288268"/>
            <a:ext cx="3429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Howell Peregrine</a:t>
            </a:r>
            <a:r>
              <a:rPr lang="en-US" dirty="0" smtClean="0"/>
              <a:t> </a:t>
            </a:r>
            <a:r>
              <a:rPr lang="en-US" dirty="0" smtClean="0"/>
              <a:t>(1938 –2007</a:t>
            </a:r>
            <a:r>
              <a:rPr lang="en-US" dirty="0" smtClean="0"/>
              <a:t>) 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81000" y="2057400"/>
            <a:ext cx="4800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1983 – </a:t>
            </a:r>
            <a:r>
              <a:rPr lang="en-US" dirty="0" smtClean="0"/>
              <a:t>Peregrine predicted </a:t>
            </a:r>
            <a:r>
              <a:rPr lang="en-US" dirty="0" err="1" smtClean="0"/>
              <a:t>spatio</a:t>
            </a:r>
            <a:r>
              <a:rPr lang="en-US" dirty="0" smtClean="0"/>
              <a:t>-temporal </a:t>
            </a:r>
            <a:r>
              <a:rPr lang="en-US" dirty="0" smtClean="0"/>
              <a:t>evolution of an NLS </a:t>
            </a:r>
            <a:r>
              <a:rPr lang="en-US" dirty="0" err="1" smtClean="0"/>
              <a:t>soliton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20 years later – used as </a:t>
            </a:r>
            <a:r>
              <a:rPr lang="en-US" dirty="0" err="1" smtClean="0"/>
              <a:t>protypical</a:t>
            </a:r>
            <a:r>
              <a:rPr lang="en-US" dirty="0" smtClean="0"/>
              <a:t> example of rogue waves – in water and in optics.</a:t>
            </a:r>
            <a:endParaRPr lang="en-US" dirty="0"/>
          </a:p>
        </p:txBody>
      </p:sp>
    </p:spTree>
    <p:controls>
      <p:control spid="57347" name="ShockwaveFlash1" r:id="rId2" imgW="4038095" imgH="2895238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90600"/>
            <a:ext cx="4876800" cy="70408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Rogue Waves – 2010</a:t>
            </a:r>
            <a:endParaRPr lang="en-US" dirty="0"/>
          </a:p>
        </p:txBody>
      </p:sp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905000"/>
            <a:ext cx="3781425" cy="4554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>
            <a:off x="228600" y="6516469"/>
            <a:ext cx="8458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www.sciencenews.org/view/generic/id/74610/title/Rogue_waves_captured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1600" y="161925"/>
            <a:ext cx="378142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… The Research Continues</a:t>
            </a:r>
            <a:endParaRPr lang="en-US" dirty="0"/>
          </a:p>
        </p:txBody>
      </p:sp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6100" y="2046287"/>
            <a:ext cx="8050213" cy="465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62000"/>
            <a:ext cx="12192000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9340</TotalTime>
  <Words>765</Words>
  <Application>Microsoft Office PowerPoint</Application>
  <PresentationFormat>On-screen Show (4:3)</PresentationFormat>
  <Paragraphs>111</Paragraphs>
  <Slides>40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2" baseType="lpstr">
      <vt:lpstr>Flow</vt:lpstr>
      <vt:lpstr>Equation</vt:lpstr>
      <vt:lpstr>Going Rogue</vt:lpstr>
      <vt:lpstr>Outline</vt:lpstr>
      <vt:lpstr>Bay of Biscay, France - 1940</vt:lpstr>
      <vt:lpstr>Bering Sea - 1979</vt:lpstr>
      <vt:lpstr>Slide 5</vt:lpstr>
      <vt:lpstr>Rogue Wave Incidents</vt:lpstr>
      <vt:lpstr>Draupner Wave – Jan 1, 1995</vt:lpstr>
      <vt:lpstr>Crabbing Boat Video</vt:lpstr>
      <vt:lpstr>Susan Casey – The Wave</vt:lpstr>
      <vt:lpstr>Susan Casey – The Wave</vt:lpstr>
      <vt:lpstr>Great Wave of Translation - 1834</vt:lpstr>
      <vt:lpstr>John Scott Russell</vt:lpstr>
      <vt:lpstr>Re-enactment – July 12, 1995 Union Canal, Scott Russell Aqueduct</vt:lpstr>
      <vt:lpstr>50 Years of Controversy</vt:lpstr>
      <vt:lpstr>Dispersion vs Nonlinearity</vt:lpstr>
      <vt:lpstr>1870’s – Nonlinear Theory/Solution</vt:lpstr>
      <vt:lpstr>Finding the Balance</vt:lpstr>
      <vt:lpstr>Time Evolution of Wave</vt:lpstr>
      <vt:lpstr>Soliton Experiment</vt:lpstr>
      <vt:lpstr>Korteweg-de Vries Equation - 1895</vt:lpstr>
      <vt:lpstr>Fluid Equations</vt:lpstr>
      <vt:lpstr>Lorenz – 1963 – Weather Model The Butterfly Effect</vt:lpstr>
      <vt:lpstr>The KdV Resurgence – 1960’s</vt:lpstr>
      <vt:lpstr>The Age of Computing</vt:lpstr>
      <vt:lpstr>Fermi, Pasta, Ulam (FPU) Problem</vt:lpstr>
      <vt:lpstr>GGKM - Soliton Interactions</vt:lpstr>
      <vt:lpstr>Solitons – Elastic Collsions</vt:lpstr>
      <vt:lpstr>Cnoidal Waves</vt:lpstr>
      <vt:lpstr>Two-Dimensional Waves </vt:lpstr>
      <vt:lpstr>Internal Waves</vt:lpstr>
      <vt:lpstr>Rip Waves Osborne and Burch - Science, New Series, Vol. 208, No. 4443 (May 2, 1980), pp. 451-460</vt:lpstr>
      <vt:lpstr>Internal  Waves – Satellite Images</vt:lpstr>
      <vt:lpstr>Pratas Reef/ South China Sea</vt:lpstr>
      <vt:lpstr>Sulu Sea</vt:lpstr>
      <vt:lpstr>Atmospheric Solitons</vt:lpstr>
      <vt:lpstr>Optical Communications  Nonlinear Schrodinger Equation</vt:lpstr>
      <vt:lpstr>Peregrine Soliton </vt:lpstr>
      <vt:lpstr>Rogue Waves – 2010</vt:lpstr>
      <vt:lpstr>… The Research Continues</vt:lpstr>
      <vt:lpstr>Slide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Herman, Russell</dc:creator>
  <cp:lastModifiedBy>Herman, Russell</cp:lastModifiedBy>
  <cp:revision>34</cp:revision>
  <dcterms:created xsi:type="dcterms:W3CDTF">2011-11-02T08:59:11Z</dcterms:created>
  <dcterms:modified xsi:type="dcterms:W3CDTF">2011-11-12T16:29:45Z</dcterms:modified>
</cp:coreProperties>
</file>