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66" r:id="rId8"/>
    <p:sldId id="260" r:id="rId9"/>
    <p:sldId id="265" r:id="rId10"/>
    <p:sldId id="259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71F14-62C5-451D-8A3F-93011A39C01A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908B8-1076-450A-AEF9-7F0CF3F96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21469-7995-438D-B62E-52A9F8014DD3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519FC-186C-47AC-8962-F40A2A2828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61778-B314-4FF8-A99F-994A33D38CBB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C41B-D684-4B99-AC45-7551E9C44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CE9D2-08A4-4D29-A85B-51EC3214F5EC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1E65C-8677-4C71-8481-4AAC4684F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18090-79ED-4203-AAB8-94B56182E157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61E-0566-4D2C-91F0-38EA612B26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24199-A54F-40BD-A900-6A024057A113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C92BE-B8CA-41B2-9679-865C1AE4F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0DEFD-B47D-4D97-A400-6AF787B03E2B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81ADE-80A3-4B36-A686-1A1160B52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A7AA0-20F7-4811-833C-B39D5D1FE47A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516F-FA09-4ACF-851B-B5FF10952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5EB08-E17A-49C4-BF2A-EF9D0EC75CE4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2291-1A03-49D4-86D3-223C271019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32B9C-D427-4333-8BE7-6DDB62A96301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26FBF-2B1A-4A47-AC9D-3EE805C1E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3A014-DD36-4E08-AE22-32C3032E0A1E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06554-1CBE-433E-B3C4-FAB85AA97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7030A0"/>
            </a:gs>
            <a:gs pos="42000">
              <a:srgbClr val="7030A0"/>
            </a:gs>
            <a:gs pos="88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29FEF-6500-4185-81E2-B0FDE782E728}" type="datetimeFigureOut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22EB6-3033-4B28-9E69-C14FAC63D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freezem@uncw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Induction Ceremony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Subtitle 2"/>
          <p:cNvSpPr txBox="1">
            <a:spLocks/>
          </p:cNvSpPr>
          <p:nvPr/>
        </p:nvSpPr>
        <p:spPr bwMode="auto">
          <a:xfrm>
            <a:off x="1524000" y="12192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4400" baseline="0">
              <a:latin typeface="Old English Text MT"/>
            </a:endParaRPr>
          </a:p>
        </p:txBody>
      </p:sp>
      <p:pic>
        <p:nvPicPr>
          <p:cNvPr id="13315" name="Picture 2" descr="http://www.pme-math.org/images/title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2514600"/>
            <a:ext cx="6858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209800" y="434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aseline="0">
                <a:latin typeface="Symbol" pitchFamily="18" charset="2"/>
              </a:rPr>
              <a:t>North Carolina Zeta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4992688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aseline="0"/>
              <a:t>North Carolina Zeta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Honor </a:t>
            </a:r>
            <a:r>
              <a:rPr lang="en-US" dirty="0" smtClean="0"/>
              <a:t>Chords </a:t>
            </a:r>
            <a:r>
              <a:rPr lang="en-US" dirty="0" smtClean="0"/>
              <a:t>and Pin</a:t>
            </a:r>
            <a:endParaRPr lang="en-US" dirty="0"/>
          </a:p>
        </p:txBody>
      </p:sp>
      <p:pic>
        <p:nvPicPr>
          <p:cNvPr id="21506" name="Picture 6" descr="http://www.pme-math.org/membership/images/co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954" y="1981200"/>
            <a:ext cx="37338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2711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15000"/>
            <a:ext cx="61976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Congratulations</a:t>
            </a:r>
            <a:endParaRPr lang="en-US" dirty="0"/>
          </a:p>
        </p:txBody>
      </p:sp>
      <p:sp>
        <p:nvSpPr>
          <p:cNvPr id="2252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Amanda Bowen		</a:t>
            </a:r>
          </a:p>
          <a:p>
            <a:r>
              <a:rPr lang="en-US" dirty="0"/>
              <a:t>Andrea Dickens		</a:t>
            </a:r>
          </a:p>
          <a:p>
            <a:r>
              <a:rPr lang="en-US" dirty="0"/>
              <a:t>Troy Kling	</a:t>
            </a:r>
          </a:p>
          <a:p>
            <a:r>
              <a:rPr lang="en-US" dirty="0"/>
              <a:t>Christopher Mendenhall	</a:t>
            </a:r>
          </a:p>
          <a:p>
            <a:r>
              <a:rPr lang="en-US" dirty="0"/>
              <a:t>Kristen Moody	</a:t>
            </a:r>
            <a:endParaRPr lang="en-US" dirty="0" smtClean="0"/>
          </a:p>
        </p:txBody>
      </p:sp>
      <p:sp>
        <p:nvSpPr>
          <p:cNvPr id="22531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Richard Ogden</a:t>
            </a:r>
          </a:p>
          <a:p>
            <a:r>
              <a:rPr lang="en-US" dirty="0"/>
              <a:t>William Prince</a:t>
            </a:r>
          </a:p>
          <a:p>
            <a:r>
              <a:rPr lang="en-US" dirty="0"/>
              <a:t>Ilona Reding</a:t>
            </a:r>
          </a:p>
          <a:p>
            <a:r>
              <a:rPr lang="en-US" dirty="0"/>
              <a:t>Kaela Vogel</a:t>
            </a:r>
          </a:p>
          <a:p>
            <a:r>
              <a:rPr lang="en-US" dirty="0"/>
              <a:t>Erik </a:t>
            </a:r>
            <a:r>
              <a:rPr lang="en-US" dirty="0" smtClean="0"/>
              <a:t>Willis</a:t>
            </a:r>
            <a:endParaRPr lang="en-US" dirty="0"/>
          </a:p>
        </p:txBody>
      </p:sp>
      <p:pic>
        <p:nvPicPr>
          <p:cNvPr id="22532" name="Picture 5" descr="http://www.pme-math.org/organization/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437" y="51816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64008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19" y="1371600"/>
            <a:ext cx="776368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38" name="Picture 2" descr="PME-descri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886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87" y="675724"/>
            <a:ext cx="7125113" cy="924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NC Chapters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179910"/>
              </p:ext>
            </p:extLst>
          </p:nvPr>
        </p:nvGraphicFramePr>
        <p:xfrm>
          <a:off x="228600" y="1752600"/>
          <a:ext cx="7239000" cy="4419600"/>
        </p:xfrm>
        <a:graphic>
          <a:graphicData uri="http://schemas.openxmlformats.org/drawingml/2006/table">
            <a:tbl>
              <a:tblPr/>
              <a:tblGrid>
                <a:gridCol w="3429000"/>
                <a:gridCol w="3810000"/>
              </a:tblGrid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Alpha (24 - 1932)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Duke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Durham</a:t>
                      </a:r>
                      <a:r>
                        <a:rPr lang="en-US" sz="1100" dirty="0"/>
                        <a:t>, NC 27708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Beta (46 - 1948)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University of North Carolina at Chapel Hill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Chapel </a:t>
                      </a:r>
                      <a:r>
                        <a:rPr lang="en-US" sz="1100" dirty="0"/>
                        <a:t>Hill, NC 27599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Gamma (77 - 1960)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North Carolina State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Raleigh</a:t>
                      </a:r>
                      <a:r>
                        <a:rPr lang="en-US" sz="1100" dirty="0"/>
                        <a:t>, NC 27695-8205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Delta (135 - 1968)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East Carolina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Greenville</a:t>
                      </a:r>
                      <a:r>
                        <a:rPr lang="en-US" sz="1100" dirty="0"/>
                        <a:t>, NC 27858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Epsilon (147 - 1969)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University of North Carolina at Greensboro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dirty="0" err="1" smtClean="0"/>
                        <a:t>Greensboro</a:t>
                      </a:r>
                      <a:r>
                        <a:rPr lang="en-US" sz="1100" dirty="0"/>
                        <a:t>, NC 27412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rgbClr val="FFC000"/>
                          </a:solidFill>
                        </a:rPr>
                        <a:t>North Carolina Zeta (186 - 1974)</a:t>
                      </a:r>
                      <a:r>
                        <a:rPr lang="en-US" sz="1100" dirty="0">
                          <a:solidFill>
                            <a:srgbClr val="FFC000"/>
                          </a:solidFill>
                        </a:rPr>
                        <a:t> </a:t>
                      </a:r>
                      <a:br>
                        <a:rPr lang="en-US" sz="1100" dirty="0">
                          <a:solidFill>
                            <a:srgbClr val="FFC000"/>
                          </a:solidFill>
                        </a:rPr>
                      </a:br>
                      <a:r>
                        <a:rPr lang="en-US" sz="1100" b="1" dirty="0">
                          <a:solidFill>
                            <a:srgbClr val="FFC000"/>
                          </a:solidFill>
                        </a:rPr>
                        <a:t>University of North Carolina at Wilmington</a:t>
                      </a:r>
                      <a:r>
                        <a:rPr lang="en-US" sz="1100" dirty="0">
                          <a:solidFill>
                            <a:srgbClr val="FFC000"/>
                          </a:solidFill>
                        </a:rPr>
                        <a:t> </a:t>
                      </a:r>
                      <a:br>
                        <a:rPr lang="en-US" sz="1100" dirty="0">
                          <a:solidFill>
                            <a:srgbClr val="FFC000"/>
                          </a:solidFill>
                        </a:rPr>
                      </a:br>
                      <a:r>
                        <a:rPr lang="en-US" sz="1100" dirty="0" err="1" smtClean="0">
                          <a:solidFill>
                            <a:srgbClr val="FFC000"/>
                          </a:solidFill>
                        </a:rPr>
                        <a:t>Wilmington</a:t>
                      </a:r>
                      <a:r>
                        <a:rPr lang="en-US" sz="1100" dirty="0" smtClean="0">
                          <a:solidFill>
                            <a:srgbClr val="FFC000"/>
                          </a:solidFill>
                        </a:rPr>
                        <a:t>, NC 28403</a:t>
                      </a:r>
                      <a:endParaRPr lang="en-US" sz="1100" dirty="0">
                        <a:solidFill>
                          <a:srgbClr val="FFC000"/>
                        </a:solidFill>
                        <a:hlinkClick r:id="rId2"/>
                      </a:endParaRP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Eta (200 - 1976)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Appalachian State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Boone</a:t>
                      </a:r>
                      <a:r>
                        <a:rPr lang="en-US" sz="1100" dirty="0"/>
                        <a:t>, North Carolina 28608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Theta (205 - 1977)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University of North Carolina at Charlotte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dirty="0" err="1" smtClean="0"/>
                        <a:t>Charlotte</a:t>
                      </a:r>
                      <a:r>
                        <a:rPr lang="en-US" sz="1100" dirty="0"/>
                        <a:t>, NC 28223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Iota (223 - 1979)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North Carolina Central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Durham</a:t>
                      </a:r>
                      <a:r>
                        <a:rPr lang="en-US" sz="1100" dirty="0"/>
                        <a:t>, North Carolina 27707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Kappa (228 - 1981)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North Carolina A &amp; T State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Greensboro</a:t>
                      </a:r>
                      <a:r>
                        <a:rPr lang="en-US" sz="1100" dirty="0"/>
                        <a:t>, N. C. 27411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Lambda (242 - 1984)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Wake Forest University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Winston-Salem</a:t>
                      </a:r>
                      <a:r>
                        <a:rPr lang="en-US" sz="1100" dirty="0"/>
                        <a:t>, NC 27109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North Carolina Mu (258 - 1989)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b="1" dirty="0"/>
                        <a:t>Meredith College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Raleigh</a:t>
                      </a:r>
                      <a:r>
                        <a:rPr lang="en-US" sz="1100" dirty="0"/>
                        <a:t>, NC 27607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/>
                      <a:r>
                        <a:rPr lang="en-US" sz="1100" i="1" dirty="0"/>
                        <a:t>North Carolina Nu (307 - 2003)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b="1" dirty="0" err="1"/>
                        <a:t>Elon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smtClean="0"/>
                        <a:t>University, </a:t>
                      </a:r>
                      <a:r>
                        <a:rPr lang="en-US" sz="1100" dirty="0" err="1" smtClean="0"/>
                        <a:t>Elon</a:t>
                      </a:r>
                      <a:r>
                        <a:rPr lang="en-US" sz="1100" dirty="0"/>
                        <a:t>, NC 27244 </a:t>
                      </a:r>
                    </a:p>
                  </a:txBody>
                  <a:tcPr marL="7956" marR="7956" marT="7956" marB="7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275" marR="15275" marT="7638" marB="7638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75155"/>
              </p:ext>
            </p:extLst>
          </p:nvPr>
        </p:nvGraphicFramePr>
        <p:xfrm>
          <a:off x="7239000" y="152400"/>
          <a:ext cx="1828800" cy="6581267"/>
        </p:xfrm>
        <a:graphic>
          <a:graphicData uri="http://schemas.openxmlformats.org/drawingml/2006/table">
            <a:tbl>
              <a:tblPr/>
              <a:tblGrid>
                <a:gridCol w="405318"/>
                <a:gridCol w="405318"/>
                <a:gridCol w="1018164"/>
              </a:tblGrid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Alpha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β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Γ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γ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Gamma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Δ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δ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Ε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ε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Epsilon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Ζ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ζ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Zeta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Η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η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Θ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θ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Ι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ι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Iota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Κ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κ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Kappa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Λ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λ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Lambda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Μ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μ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Mu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Ν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ν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Ξ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ξ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Xi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3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Ο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ο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Omicron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Π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π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Pi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Ρ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ρ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Rho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Σ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σ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Sigma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Τ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τ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Tau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Υ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υ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Upsilon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Φ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φ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Phi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Χ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χ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28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Ψ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ψ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Psi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3"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Ω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ω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Omega</a:t>
                      </a:r>
                    </a:p>
                  </a:txBody>
                  <a:tcPr marL="24124" marR="24124" marT="12062" marB="1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NC </a:t>
            </a:r>
            <a:r>
              <a:rPr lang="en-US" dirty="0" smtClean="0"/>
              <a:t>Zeta – Roll Book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473200"/>
            <a:ext cx="7086600" cy="53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1473200"/>
            <a:ext cx="7086600" cy="53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73200"/>
            <a:ext cx="7086600" cy="53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775" y="1447800"/>
            <a:ext cx="7009928" cy="52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Pledge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09443" y="4191000"/>
            <a:ext cx="7125112" cy="2133600"/>
          </a:xfrm>
        </p:spPr>
        <p:txBody>
          <a:bodyPr>
            <a:normAutofit/>
          </a:bodyPr>
          <a:lstStyle/>
          <a:p>
            <a:pPr indent="0" algn="ctr">
              <a:buFont typeface="Wingdings" pitchFamily="2" charset="2"/>
              <a:buNone/>
            </a:pPr>
            <a:r>
              <a:rPr lang="en-US" dirty="0" smtClean="0"/>
              <a:t> 	</a:t>
            </a:r>
            <a:r>
              <a:rPr lang="en-US" b="1" dirty="0" smtClean="0"/>
              <a:t>"I solemnly promise </a:t>
            </a:r>
            <a:br>
              <a:rPr lang="en-US" b="1" dirty="0" smtClean="0"/>
            </a:br>
            <a:r>
              <a:rPr lang="en-US" b="1" dirty="0" smtClean="0"/>
              <a:t>that I will exert my best efforts </a:t>
            </a:r>
            <a:br>
              <a:rPr lang="en-US" b="1" dirty="0" smtClean="0"/>
            </a:br>
            <a:r>
              <a:rPr lang="en-US" b="1" dirty="0" smtClean="0"/>
              <a:t>to promote true scholarship, </a:t>
            </a:r>
            <a:br>
              <a:rPr lang="en-US" b="1" dirty="0" smtClean="0"/>
            </a:br>
            <a:r>
              <a:rPr lang="en-US" b="1" dirty="0" smtClean="0"/>
              <a:t>particularly in mathematics; </a:t>
            </a:r>
            <a:br>
              <a:rPr lang="en-US" b="1" dirty="0" smtClean="0"/>
            </a:br>
            <a:r>
              <a:rPr lang="en-US" b="1" dirty="0" smtClean="0"/>
              <a:t>and that I will support the objectives </a:t>
            </a:r>
            <a:br>
              <a:rPr lang="en-US" b="1" dirty="0" smtClean="0"/>
            </a:br>
            <a:r>
              <a:rPr lang="en-US" b="1" dirty="0" smtClean="0"/>
              <a:t>of the Pi Mu Epsilon Honor Society."</a:t>
            </a:r>
            <a:endParaRPr lang="en-US" dirty="0" smtClean="0"/>
          </a:p>
          <a:p>
            <a:pPr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467600" y="3657600"/>
            <a:ext cx="1524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SUNY Potsdam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316413" cy="275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Inductees</a:t>
            </a:r>
            <a:endParaRPr lang="en-US" dirty="0"/>
          </a:p>
        </p:txBody>
      </p:sp>
      <p:sp>
        <p:nvSpPr>
          <p:cNvPr id="30723" name="Rectangle 3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733800" cy="2914651"/>
          </a:xfrm>
        </p:spPr>
        <p:txBody>
          <a:bodyPr>
            <a:normAutofit/>
          </a:bodyPr>
          <a:lstStyle/>
          <a:p>
            <a:r>
              <a:rPr lang="en-US" dirty="0" smtClean="0"/>
              <a:t>Amanda </a:t>
            </a:r>
            <a:r>
              <a:rPr lang="en-US" dirty="0"/>
              <a:t>Bowen		</a:t>
            </a:r>
          </a:p>
          <a:p>
            <a:r>
              <a:rPr lang="en-US" dirty="0"/>
              <a:t>Andrea Dickens		</a:t>
            </a:r>
          </a:p>
          <a:p>
            <a:r>
              <a:rPr lang="en-US" dirty="0"/>
              <a:t>Troy Kling	</a:t>
            </a:r>
          </a:p>
          <a:p>
            <a:r>
              <a:rPr lang="en-US" dirty="0" smtClean="0"/>
              <a:t>Christopher </a:t>
            </a:r>
            <a:r>
              <a:rPr lang="en-US" dirty="0"/>
              <a:t>Mendenhall	</a:t>
            </a:r>
          </a:p>
          <a:p>
            <a:r>
              <a:rPr lang="en-US" dirty="0"/>
              <a:t>Kristen Moody		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63281" y="1676400"/>
            <a:ext cx="3469242" cy="3295651"/>
          </a:xfrm>
        </p:spPr>
        <p:txBody>
          <a:bodyPr>
            <a:normAutofit/>
          </a:bodyPr>
          <a:lstStyle/>
          <a:p>
            <a:r>
              <a:rPr lang="en-US" dirty="0" smtClean="0"/>
              <a:t>Richard Ogden</a:t>
            </a:r>
          </a:p>
          <a:p>
            <a:r>
              <a:rPr lang="en-US" dirty="0"/>
              <a:t>William </a:t>
            </a:r>
            <a:r>
              <a:rPr lang="en-US" dirty="0" smtClean="0"/>
              <a:t>Prince</a:t>
            </a:r>
          </a:p>
          <a:p>
            <a:r>
              <a:rPr lang="en-US" dirty="0"/>
              <a:t>Ilona </a:t>
            </a:r>
            <a:r>
              <a:rPr lang="en-US" dirty="0" smtClean="0"/>
              <a:t>Reding</a:t>
            </a:r>
          </a:p>
          <a:p>
            <a:r>
              <a:rPr lang="en-US" dirty="0"/>
              <a:t>Kaela Vogel</a:t>
            </a:r>
          </a:p>
          <a:p>
            <a:r>
              <a:rPr lang="en-US" dirty="0"/>
              <a:t>Erik Willis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46" y="4648200"/>
            <a:ext cx="673107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718846"/>
            <a:ext cx="3562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sz="2400" b="1" dirty="0">
                <a:latin typeface="+mj-lt"/>
              </a:rPr>
              <a:t>Come up as you are called 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CREST &amp; LOGO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381000"/>
            <a:ext cx="4419600" cy="52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Ten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Paedeusin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Kai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Mathematica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mathematics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Epispeudein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promote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67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PME</a:t>
            </a:r>
            <a:b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</a:br>
            <a:r>
              <a:rPr lang="en-US" baseline="0" dirty="0" err="1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thn</a:t>
            </a:r>
            <a: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Paidensin</a:t>
            </a:r>
            <a: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kai</a:t>
            </a:r>
            <a: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 ta </a:t>
            </a:r>
            <a:r>
              <a:rPr lang="en-US" baseline="0" dirty="0" err="1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Maqhmatika</a:t>
            </a:r>
            <a:r>
              <a:rPr lang="en-US" baseline="0" dirty="0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Symbol" pitchFamily="18" charset="2"/>
                <a:cs typeface="Sakkal Majalla" pitchFamily="2" charset="-78"/>
              </a:rPr>
              <a:t>Epispevdeiv</a:t>
            </a:r>
            <a:endParaRPr lang="en-US" dirty="0">
              <a:latin typeface="Symbol" pitchFamily="18" charset="2"/>
              <a:cs typeface="Sakkal Majall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me-math.org/wp-content/uploads/2013/10/journal-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133600"/>
            <a:ext cx="1428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28800"/>
            <a:ext cx="5853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National Activities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553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 Mu Epsilon Journal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MAA Meetings</a:t>
            </a:r>
          </a:p>
          <a:p>
            <a:pPr lvl="1"/>
            <a:r>
              <a:rPr lang="en-US" dirty="0" smtClean="0"/>
              <a:t>Supported by Pi Mu Epsilon for speaking, delegates, …</a:t>
            </a:r>
          </a:p>
          <a:p>
            <a:pPr lvl="1"/>
            <a:r>
              <a:rPr lang="en-US" dirty="0" err="1" smtClean="0"/>
              <a:t>Mathfest</a:t>
            </a:r>
            <a:r>
              <a:rPr lang="en-US" dirty="0" smtClean="0"/>
              <a:t> – Portland, OR August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MAA Southeastern Section – Wilmington, 2015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97319"/>
            <a:ext cx="5176838" cy="376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133600"/>
            <a:ext cx="67294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1096</TotalTime>
  <Words>283</Words>
  <Application>Microsoft Office PowerPoint</Application>
  <PresentationFormat>On-screen Show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Induction Ceremony</vt:lpstr>
      <vt:lpstr>History</vt:lpstr>
      <vt:lpstr>PowerPoint Presentation</vt:lpstr>
      <vt:lpstr>NC Chapters</vt:lpstr>
      <vt:lpstr>NC Zeta – Roll Book</vt:lpstr>
      <vt:lpstr>Pledge</vt:lpstr>
      <vt:lpstr>Inductees</vt:lpstr>
      <vt:lpstr>CREST &amp; LOGO</vt:lpstr>
      <vt:lpstr>National Activities</vt:lpstr>
      <vt:lpstr>Honor Chords and Pin</vt:lpstr>
      <vt:lpstr>Congratulations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Mu Epsilon</dc:title>
  <dc:creator>Russell Herman</dc:creator>
  <cp:lastModifiedBy>Russell Herman</cp:lastModifiedBy>
  <cp:revision>34</cp:revision>
  <dcterms:created xsi:type="dcterms:W3CDTF">2014-03-27T15:07:16Z</dcterms:created>
  <dcterms:modified xsi:type="dcterms:W3CDTF">2014-04-09T17:44:38Z</dcterms:modified>
</cp:coreProperties>
</file>