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57" r:id="rId5"/>
    <p:sldId id="272" r:id="rId6"/>
    <p:sldId id="259" r:id="rId7"/>
    <p:sldId id="273" r:id="rId8"/>
    <p:sldId id="269" r:id="rId9"/>
    <p:sldId id="260" r:id="rId10"/>
    <p:sldId id="265" r:id="rId11"/>
    <p:sldId id="270" r:id="rId12"/>
    <p:sldId id="261" r:id="rId13"/>
    <p:sldId id="262" r:id="rId14"/>
    <p:sldId id="267" r:id="rId15"/>
    <p:sldId id="263" r:id="rId16"/>
    <p:sldId id="266" r:id="rId17"/>
    <p:sldId id="271"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936"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F1728-5D72-4DC7-92B4-A05B9CE19B0D}" type="datetimeFigureOut">
              <a:rPr lang="en-US" smtClean="0"/>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1728-5D72-4DC7-92B4-A05B9CE19B0D}" type="datetimeFigureOut">
              <a:rPr lang="en-US" smtClean="0"/>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1728-5D72-4DC7-92B4-A05B9CE19B0D}" type="datetimeFigureOut">
              <a:rPr lang="en-US" smtClean="0"/>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1728-5D72-4DC7-92B4-A05B9CE19B0D}" type="datetimeFigureOut">
              <a:rPr lang="en-US" smtClean="0"/>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F1728-5D72-4DC7-92B4-A05B9CE19B0D}" type="datetimeFigureOut">
              <a:rPr lang="en-US" smtClean="0"/>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F1728-5D72-4DC7-92B4-A05B9CE19B0D}" type="datetimeFigureOut">
              <a:rPr lang="en-US" smtClean="0"/>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F1728-5D72-4DC7-92B4-A05B9CE19B0D}" type="datetimeFigureOut">
              <a:rPr lang="en-US" smtClean="0"/>
              <a:t>10/18/2010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F1728-5D72-4DC7-92B4-A05B9CE19B0D}" type="datetimeFigureOut">
              <a:rPr lang="en-US" smtClean="0"/>
              <a:t>10/18/2010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1728-5D72-4DC7-92B4-A05B9CE19B0D}" type="datetimeFigureOut">
              <a:rPr lang="en-US" smtClean="0"/>
              <a:t>10/18/2010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1728-5D72-4DC7-92B4-A05B9CE19B0D}" type="datetimeFigureOut">
              <a:rPr lang="en-US" smtClean="0"/>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1728-5D72-4DC7-92B4-A05B9CE19B0D}" type="datetimeFigureOut">
              <a:rPr lang="en-US" smtClean="0"/>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366E6-59D9-4C0A-8C37-E211E26160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2000" b="8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1728-5D72-4DC7-92B4-A05B9CE19B0D}" type="datetimeFigureOut">
              <a:rPr lang="en-US" smtClean="0"/>
              <a:t>10/18/2010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366E6-59D9-4C0A-8C37-E211E26160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AS0049327\Temp\PhysicsDeptFiles\PHY\Physics Display\collage-1.jpg"/>
          <p:cNvPicPr>
            <a:picLocks noChangeAspect="1"/>
          </p:cNvPicPr>
          <p:nvPr/>
        </p:nvPicPr>
        <p:blipFill>
          <a:blip r:embed="rId2" cstate="print"/>
          <a:srcRect/>
          <a:stretch>
            <a:fillRect/>
          </a:stretch>
        </p:blipFill>
        <p:spPr bwMode="auto">
          <a:xfrm>
            <a:off x="76200" y="2718977"/>
            <a:ext cx="2790751" cy="1853023"/>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 y="0"/>
            <a:ext cx="9144000" cy="2499905"/>
          </a:xfrm>
          <a:prstGeom prst="rect">
            <a:avLst/>
          </a:prstGeom>
          <a:noFill/>
          <a:ln w="9525">
            <a:noFill/>
            <a:miter lim="800000"/>
            <a:headEnd/>
            <a:tailEnd/>
          </a:ln>
          <a:effectLst/>
        </p:spPr>
      </p:pic>
      <p:pic>
        <p:nvPicPr>
          <p:cNvPr id="9" name="Picture 8" descr="\\Uncwweb\www-docs\phy\images\PHYproj.JPG"/>
          <p:cNvPicPr>
            <a:picLocks noChangeAspect="1"/>
          </p:cNvPicPr>
          <p:nvPr/>
        </p:nvPicPr>
        <p:blipFill>
          <a:blip r:embed="rId4"/>
          <a:srcRect/>
          <a:stretch>
            <a:fillRect/>
          </a:stretch>
        </p:blipFill>
        <p:spPr bwMode="auto">
          <a:xfrm>
            <a:off x="76200" y="4705350"/>
            <a:ext cx="2768599" cy="2076450"/>
          </a:xfrm>
          <a:prstGeom prst="rect">
            <a:avLst/>
          </a:prstGeom>
          <a:noFill/>
          <a:ln w="9525">
            <a:noFill/>
            <a:miter lim="800000"/>
            <a:headEnd/>
            <a:tailEnd/>
          </a:ln>
        </p:spPr>
      </p:pic>
      <p:pic>
        <p:nvPicPr>
          <p:cNvPr id="10" name="Picture 9" descr="\\Uncwweb\www-docs\phy\images\erik-maggie.jpg"/>
          <p:cNvPicPr>
            <a:picLocks noChangeAspect="1"/>
          </p:cNvPicPr>
          <p:nvPr/>
        </p:nvPicPr>
        <p:blipFill>
          <a:blip r:embed="rId5"/>
          <a:srcRect/>
          <a:stretch>
            <a:fillRect/>
          </a:stretch>
        </p:blipFill>
        <p:spPr bwMode="auto">
          <a:xfrm>
            <a:off x="5792279" y="2590800"/>
            <a:ext cx="3275521" cy="1752600"/>
          </a:xfrm>
          <a:prstGeom prst="rect">
            <a:avLst/>
          </a:prstGeom>
          <a:noFill/>
          <a:ln w="9525">
            <a:noFill/>
            <a:miter lim="800000"/>
            <a:headEnd/>
            <a:tailEnd/>
          </a:ln>
        </p:spPr>
      </p:pic>
      <p:pic>
        <p:nvPicPr>
          <p:cNvPr id="11" name="Picture 10" descr="\\FAS0049327\Temp\PhysicsDeptFiles\PHY\Physics Display\DSC00265.JPG"/>
          <p:cNvPicPr>
            <a:picLocks noChangeAspect="1"/>
          </p:cNvPicPr>
          <p:nvPr/>
        </p:nvPicPr>
        <p:blipFill>
          <a:blip r:embed="rId6" cstate="print"/>
          <a:srcRect/>
          <a:stretch>
            <a:fillRect/>
          </a:stretch>
        </p:blipFill>
        <p:spPr bwMode="auto">
          <a:xfrm>
            <a:off x="5791200" y="4343400"/>
            <a:ext cx="3250096" cy="2437572"/>
          </a:xfrm>
          <a:prstGeom prst="rect">
            <a:avLst/>
          </a:prstGeom>
          <a:noFill/>
          <a:ln w="9525">
            <a:noFill/>
            <a:miter lim="800000"/>
            <a:headEnd/>
            <a:tailEnd/>
          </a:ln>
        </p:spPr>
      </p:pic>
      <p:sp>
        <p:nvSpPr>
          <p:cNvPr id="13" name="TextBox 12"/>
          <p:cNvSpPr txBox="1"/>
          <p:nvPr/>
        </p:nvSpPr>
        <p:spPr>
          <a:xfrm>
            <a:off x="2895600" y="2843748"/>
            <a:ext cx="3124200" cy="3785652"/>
          </a:xfrm>
          <a:prstGeom prst="rect">
            <a:avLst/>
          </a:prstGeom>
          <a:noFill/>
        </p:spPr>
        <p:txBody>
          <a:bodyPr wrap="square" rtlCol="0">
            <a:spAutoFit/>
          </a:bodyPr>
          <a:lstStyle/>
          <a:p>
            <a:r>
              <a:rPr lang="en-US" sz="2400" b="1" i="1" dirty="0"/>
              <a:t>What is physics</a:t>
            </a:r>
            <a:r>
              <a:rPr lang="en-US" sz="2400" b="1" i="1" dirty="0" smtClean="0"/>
              <a:t>?</a:t>
            </a:r>
          </a:p>
          <a:p>
            <a:r>
              <a:rPr lang="en-US" sz="2400" b="1" i="1" dirty="0"/>
              <a:t/>
            </a:r>
            <a:br>
              <a:rPr lang="en-US" sz="2400" b="1" i="1" dirty="0"/>
            </a:br>
            <a:r>
              <a:rPr lang="en-US" sz="2400" b="1" i="1" dirty="0"/>
              <a:t>Why major in physics</a:t>
            </a:r>
            <a:r>
              <a:rPr lang="en-US" sz="2400" b="1" i="1" dirty="0" smtClean="0"/>
              <a:t>?</a:t>
            </a:r>
          </a:p>
          <a:p>
            <a:r>
              <a:rPr lang="en-US" sz="2400" b="1" i="1" dirty="0"/>
              <a:t/>
            </a:r>
            <a:br>
              <a:rPr lang="en-US" sz="2400" b="1" i="1" dirty="0"/>
            </a:br>
            <a:r>
              <a:rPr lang="en-US" sz="2400" b="1" i="1" dirty="0"/>
              <a:t>What is physical oceanography</a:t>
            </a:r>
            <a:r>
              <a:rPr lang="en-US" sz="2400" b="1" i="1" dirty="0" smtClean="0"/>
              <a:t>?</a:t>
            </a:r>
          </a:p>
          <a:p>
            <a:r>
              <a:rPr lang="en-US" sz="2400" b="1" i="1" dirty="0"/>
              <a:t/>
            </a:r>
            <a:br>
              <a:rPr lang="en-US" sz="2400" b="1" i="1" dirty="0"/>
            </a:br>
            <a:r>
              <a:rPr lang="en-US" sz="2400" b="1" i="1" dirty="0"/>
              <a:t>What can you do with a physics degree?</a:t>
            </a:r>
            <a:r>
              <a:rPr lang="en-US" sz="2400" b="1" dirty="0"/>
              <a:t/>
            </a:r>
            <a:br>
              <a:rPr lang="en-US" sz="2400" b="1" dirty="0"/>
            </a:b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Other Options</a:t>
            </a:r>
            <a:endParaRPr lang="en-US" dirty="0"/>
          </a:p>
        </p:txBody>
      </p:sp>
      <p:sp>
        <p:nvSpPr>
          <p:cNvPr id="3" name="Content Placeholder 2"/>
          <p:cNvSpPr>
            <a:spLocks noGrp="1"/>
          </p:cNvSpPr>
          <p:nvPr>
            <p:ph idx="1"/>
          </p:nvPr>
        </p:nvSpPr>
        <p:spPr>
          <a:xfrm>
            <a:off x="228600" y="1752600"/>
            <a:ext cx="8686800" cy="4800600"/>
          </a:xfrm>
        </p:spPr>
        <p:txBody>
          <a:bodyPr>
            <a:normAutofit fontScale="25000" lnSpcReduction="20000"/>
          </a:bodyPr>
          <a:lstStyle/>
          <a:p>
            <a:pPr>
              <a:buNone/>
            </a:pPr>
            <a:r>
              <a:rPr lang="en-US" sz="8000" dirty="0" smtClean="0"/>
              <a:t> </a:t>
            </a:r>
            <a:r>
              <a:rPr lang="en-US" sz="8000" b="1" dirty="0" smtClean="0"/>
              <a:t>Requirements for Teacher Licensure: </a:t>
            </a:r>
            <a:endParaRPr lang="en-US" sz="8000" dirty="0" smtClean="0"/>
          </a:p>
          <a:p>
            <a:pPr>
              <a:buNone/>
            </a:pPr>
            <a:r>
              <a:rPr lang="en-US" sz="8000" dirty="0" smtClean="0"/>
              <a:t>Students who plan to become licensed teachers in the North Carolina public schools must complete the university’s Basic Studies expectations, all requirements in the major, and be formally admitted to the Watson School of Education. Requirements for admission are listed in the UNCW Undergraduate Catalogue.</a:t>
            </a:r>
            <a:br>
              <a:rPr lang="en-US" sz="8000" dirty="0" smtClean="0"/>
            </a:br>
            <a:endParaRPr lang="en-US" sz="8000" dirty="0" smtClean="0"/>
          </a:p>
          <a:p>
            <a:pPr>
              <a:buNone/>
            </a:pPr>
            <a:r>
              <a:rPr lang="en-US" sz="8000" b="1" dirty="0" smtClean="0"/>
              <a:t>Requirements for a Minor in Physics: </a:t>
            </a:r>
            <a:r>
              <a:rPr lang="en-US" sz="8000" dirty="0" smtClean="0"/>
              <a:t>18 hours. PHY 201-202, 335 and 6 additional hours in physics, not to include PHY 101, 102, or 105; at least 3 of these additional hours must be at the 300-400 level. A grade of "C" or better is required in each physics course counted toward the minor.</a:t>
            </a:r>
            <a:r>
              <a:rPr lang="en-US" sz="8000" b="1" dirty="0" smtClean="0"/>
              <a:t> </a:t>
            </a:r>
            <a:endParaRPr lang="en-US" sz="8000" dirty="0" smtClean="0"/>
          </a:p>
          <a:p>
            <a:pPr>
              <a:buNone/>
            </a:pPr>
            <a:endParaRPr lang="en-US" sz="8000" b="1" dirty="0" smtClean="0"/>
          </a:p>
          <a:p>
            <a:pPr>
              <a:buNone/>
            </a:pPr>
            <a:r>
              <a:rPr lang="en-US" sz="8000" b="1" dirty="0" smtClean="0"/>
              <a:t>Requirements for a Minor in Physical Oceanography: </a:t>
            </a:r>
            <a:r>
              <a:rPr lang="en-US" sz="8000" dirty="0" smtClean="0"/>
              <a:t>21 hours. PHY 201-201, 475, 477, 481 and 1 additional course from PHY 315, 350, 478, 479, 480. GLY 150. A grade of “C” or better is required in each physics course counted toward the minor.</a:t>
            </a:r>
          </a:p>
          <a:p>
            <a:pPr>
              <a:buNone/>
            </a:pPr>
            <a:r>
              <a:rPr lang="en-US" sz="8000" dirty="0" smtClean="0"/>
              <a: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1852613"/>
            <a:ext cx="9144000" cy="5310187"/>
          </a:xfrm>
          <a:prstGeom prst="rect">
            <a:avLst/>
          </a:prstGeom>
          <a:noFill/>
          <a:ln w="9525">
            <a:noFill/>
            <a:miter lim="800000"/>
            <a:headEnd/>
            <a:tailEnd/>
          </a:ln>
          <a:effectLst/>
        </p:spPr>
        <p:txBody>
          <a:bodyPr>
            <a:spAutoFit/>
          </a:bodyPr>
          <a:lstStyle/>
          <a:p>
            <a:pPr algn="l"/>
            <a:r>
              <a:rPr lang="en-US" b="1" dirty="0"/>
              <a:t>Combining physics at UNC Wilmington with electrical engineering at North Carolina State University</a:t>
            </a:r>
            <a:r>
              <a:rPr lang="en-US" dirty="0"/>
              <a:t> gives students the option to earn a bachelor of science in physics from UNC Wilmington and a bachelor of science in electrical engineering from NCSU.</a:t>
            </a: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r>
              <a:rPr lang="en-US" b="1" dirty="0"/>
              <a:t>UNC Wilmington phase of study can be completed in three years</a:t>
            </a:r>
            <a:r>
              <a:rPr lang="en-US" dirty="0"/>
              <a:t>. Students meeting applicable transfer admission requirements are accepted to NCSU’s Electrical Engineering Program, which can be completed in two years. </a:t>
            </a:r>
          </a:p>
          <a:p>
            <a:pPr algn="l"/>
            <a:endParaRPr lang="en-US" dirty="0"/>
          </a:p>
        </p:txBody>
      </p:sp>
      <p:pic>
        <p:nvPicPr>
          <p:cNvPr id="8" name="Picture 7" descr="mag_field01"/>
          <p:cNvPicPr>
            <a:picLocks noChangeAspect="1" noChangeArrowheads="1"/>
          </p:cNvPicPr>
          <p:nvPr/>
        </p:nvPicPr>
        <p:blipFill>
          <a:blip r:embed="rId2" cstate="print"/>
          <a:srcRect/>
          <a:stretch>
            <a:fillRect/>
          </a:stretch>
        </p:blipFill>
        <p:spPr bwMode="auto">
          <a:xfrm>
            <a:off x="1371600" y="2835245"/>
            <a:ext cx="3738563" cy="2803555"/>
          </a:xfrm>
          <a:prstGeom prst="rect">
            <a:avLst/>
          </a:prstGeom>
          <a:noFill/>
        </p:spPr>
      </p:pic>
      <p:pic>
        <p:nvPicPr>
          <p:cNvPr id="9" name="Picture 8"/>
          <p:cNvPicPr>
            <a:picLocks noChangeAspect="1" noChangeArrowheads="1"/>
          </p:cNvPicPr>
          <p:nvPr/>
        </p:nvPicPr>
        <p:blipFill>
          <a:blip r:embed="rId3"/>
          <a:srcRect/>
          <a:stretch>
            <a:fillRect/>
          </a:stretch>
        </p:blipFill>
        <p:spPr bwMode="auto">
          <a:xfrm>
            <a:off x="6096000" y="3382963"/>
            <a:ext cx="2209800" cy="1477962"/>
          </a:xfrm>
          <a:prstGeom prst="rect">
            <a:avLst/>
          </a:prstGeom>
          <a:noFill/>
          <a:ln w="9525">
            <a:noFill/>
            <a:miter lim="800000"/>
            <a:headEnd/>
            <a:tailEnd/>
          </a:ln>
          <a:effectLst/>
        </p:spPr>
      </p:pic>
      <p:sp>
        <p:nvSpPr>
          <p:cNvPr id="10" name="Rectangle 4"/>
          <p:cNvSpPr>
            <a:spLocks noGrp="1" noChangeArrowheads="1"/>
          </p:cNvSpPr>
          <p:nvPr>
            <p:ph type="title"/>
          </p:nvPr>
        </p:nvSpPr>
        <p:spPr>
          <a:xfrm>
            <a:off x="76200" y="762000"/>
            <a:ext cx="8915400" cy="1143000"/>
          </a:xfrm>
        </p:spPr>
        <p:txBody>
          <a:bodyPr>
            <a:normAutofit fontScale="90000"/>
          </a:bodyPr>
          <a:lstStyle/>
          <a:p>
            <a:r>
              <a:rPr lang="en-US" sz="4000" dirty="0"/>
              <a:t>Electrical Engineering</a:t>
            </a:r>
            <a:br>
              <a:rPr lang="en-US" sz="4000" dirty="0"/>
            </a:br>
            <a:r>
              <a:rPr lang="en-US" sz="3600" dirty="0"/>
              <a:t>Earn UNCW &amp; NCSU Degrees in 5 years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2">
            <a:lum bright="24000" contrast="-32000"/>
          </a:blip>
          <a:srcRect/>
          <a:stretch>
            <a:fillRect/>
          </a:stretch>
        </p:blipFill>
        <p:spPr bwMode="auto">
          <a:xfrm>
            <a:off x="152400" y="954882"/>
            <a:ext cx="8839200" cy="5984874"/>
          </a:xfrm>
          <a:prstGeom prst="rect">
            <a:avLst/>
          </a:prstGeom>
          <a:noFill/>
          <a:ln w="9525">
            <a:noFill/>
            <a:miter lim="800000"/>
            <a:headEnd/>
            <a:tailEnd/>
          </a:ln>
          <a:effectLst/>
        </p:spPr>
      </p:pic>
      <p:sp>
        <p:nvSpPr>
          <p:cNvPr id="2" name="Title 1"/>
          <p:cNvSpPr>
            <a:spLocks noGrp="1"/>
          </p:cNvSpPr>
          <p:nvPr>
            <p:ph type="title"/>
          </p:nvPr>
        </p:nvSpPr>
        <p:spPr>
          <a:xfrm>
            <a:off x="457200" y="609600"/>
            <a:ext cx="8229600" cy="1143000"/>
          </a:xfrm>
        </p:spPr>
        <p:txBody>
          <a:bodyPr/>
          <a:lstStyle/>
          <a:p>
            <a:r>
              <a:rPr lang="en-US" dirty="0" smtClean="0"/>
              <a:t>What is Physical Oceanography?</a:t>
            </a:r>
            <a:endParaRPr lang="en-US" dirty="0"/>
          </a:p>
        </p:txBody>
      </p:sp>
      <p:sp>
        <p:nvSpPr>
          <p:cNvPr id="3" name="Content Placeholder 2"/>
          <p:cNvSpPr>
            <a:spLocks noGrp="1"/>
          </p:cNvSpPr>
          <p:nvPr>
            <p:ph idx="1"/>
          </p:nvPr>
        </p:nvSpPr>
        <p:spPr>
          <a:xfrm>
            <a:off x="457200" y="1600200"/>
            <a:ext cx="8382000" cy="4876800"/>
          </a:xfrm>
        </p:spPr>
        <p:txBody>
          <a:bodyPr>
            <a:normAutofit fontScale="85000" lnSpcReduction="20000"/>
          </a:bodyPr>
          <a:lstStyle/>
          <a:p>
            <a:r>
              <a:rPr lang="en-US" dirty="0" smtClean="0">
                <a:solidFill>
                  <a:srgbClr val="002060"/>
                </a:solidFill>
              </a:rPr>
              <a:t>… the </a:t>
            </a:r>
            <a:r>
              <a:rPr lang="en-US" dirty="0">
                <a:solidFill>
                  <a:srgbClr val="002060"/>
                </a:solidFill>
              </a:rPr>
              <a:t>study of physical conditions and processes within the </a:t>
            </a:r>
            <a:r>
              <a:rPr lang="en-US" dirty="0" smtClean="0">
                <a:solidFill>
                  <a:srgbClr val="002060"/>
                </a:solidFill>
              </a:rPr>
              <a:t>ocean.</a:t>
            </a:r>
            <a:endParaRPr lang="en-US" dirty="0">
              <a:solidFill>
                <a:srgbClr val="002060"/>
              </a:solidFill>
            </a:endParaRPr>
          </a:p>
          <a:p>
            <a:r>
              <a:rPr lang="en-US" dirty="0">
                <a:solidFill>
                  <a:srgbClr val="002060"/>
                </a:solidFill>
              </a:rPr>
              <a:t>Nationally there is a critical need for physical oceanographers. </a:t>
            </a:r>
            <a:endParaRPr lang="en-US" dirty="0">
              <a:solidFill>
                <a:srgbClr val="002060"/>
              </a:solidFill>
            </a:endParaRPr>
          </a:p>
          <a:p>
            <a:pPr lvl="1"/>
            <a:r>
              <a:rPr lang="en-US" dirty="0" smtClean="0">
                <a:solidFill>
                  <a:srgbClr val="002060"/>
                </a:solidFill>
              </a:rPr>
              <a:t>July </a:t>
            </a:r>
            <a:r>
              <a:rPr lang="en-US" dirty="0">
                <a:solidFill>
                  <a:srgbClr val="002060"/>
                </a:solidFill>
              </a:rPr>
              <a:t>19, 2010, the President established the first National Policy for Stewardship of our Oceans, Coasts, and Great Lakes </a:t>
            </a:r>
            <a:endParaRPr lang="en-US" dirty="0" smtClean="0">
              <a:solidFill>
                <a:srgbClr val="002060"/>
              </a:solidFill>
            </a:endParaRPr>
          </a:p>
          <a:p>
            <a:pPr lvl="1"/>
            <a:r>
              <a:rPr lang="en-US" dirty="0" smtClean="0">
                <a:solidFill>
                  <a:srgbClr val="002060"/>
                </a:solidFill>
              </a:rPr>
              <a:t>recommends </a:t>
            </a:r>
            <a:r>
              <a:rPr lang="en-US" dirty="0">
                <a:solidFill>
                  <a:srgbClr val="002060"/>
                </a:solidFill>
              </a:rPr>
              <a:t>increasing our education about </a:t>
            </a:r>
            <a:r>
              <a:rPr lang="en-US" dirty="0" smtClean="0">
                <a:solidFill>
                  <a:srgbClr val="002060"/>
                </a:solidFill>
              </a:rPr>
              <a:t>the </a:t>
            </a:r>
            <a:r>
              <a:rPr lang="en-US" dirty="0">
                <a:solidFill>
                  <a:srgbClr val="002060"/>
                </a:solidFill>
              </a:rPr>
              <a:t>ocean, our coasts, and the Great </a:t>
            </a:r>
            <a:r>
              <a:rPr lang="en-US" dirty="0" smtClean="0">
                <a:solidFill>
                  <a:srgbClr val="002060"/>
                </a:solidFill>
              </a:rPr>
              <a:t>Lakes</a:t>
            </a:r>
          </a:p>
          <a:p>
            <a:r>
              <a:rPr lang="en-US" dirty="0">
                <a:solidFill>
                  <a:srgbClr val="002060"/>
                </a:solidFill>
              </a:rPr>
              <a:t>T</a:t>
            </a:r>
            <a:r>
              <a:rPr lang="en-US" dirty="0" smtClean="0">
                <a:solidFill>
                  <a:srgbClr val="002060"/>
                </a:solidFill>
              </a:rPr>
              <a:t>he </a:t>
            </a:r>
            <a:r>
              <a:rPr lang="en-US" dirty="0">
                <a:solidFill>
                  <a:srgbClr val="002060"/>
                </a:solidFill>
              </a:rPr>
              <a:t>Bureau of </a:t>
            </a:r>
            <a:r>
              <a:rPr lang="en-US" dirty="0" smtClean="0">
                <a:solidFill>
                  <a:srgbClr val="002060"/>
                </a:solidFill>
              </a:rPr>
              <a:t>Labor projects </a:t>
            </a:r>
          </a:p>
          <a:p>
            <a:pPr lvl="1"/>
            <a:r>
              <a:rPr lang="en-US" dirty="0" smtClean="0">
                <a:solidFill>
                  <a:srgbClr val="002060"/>
                </a:solidFill>
              </a:rPr>
              <a:t>employment </a:t>
            </a:r>
            <a:r>
              <a:rPr lang="en-US" dirty="0">
                <a:solidFill>
                  <a:srgbClr val="002060"/>
                </a:solidFill>
              </a:rPr>
              <a:t>of geophysicists and oceanographers </a:t>
            </a:r>
            <a:r>
              <a:rPr lang="en-US" dirty="0" smtClean="0">
                <a:solidFill>
                  <a:srgbClr val="002060"/>
                </a:solidFill>
              </a:rPr>
              <a:t>expected </a:t>
            </a:r>
            <a:r>
              <a:rPr lang="en-US" dirty="0">
                <a:solidFill>
                  <a:srgbClr val="002060"/>
                </a:solidFill>
              </a:rPr>
              <a:t>to grow 18%, faster </a:t>
            </a:r>
            <a:r>
              <a:rPr lang="en-US" dirty="0" smtClean="0">
                <a:solidFill>
                  <a:srgbClr val="002060"/>
                </a:solidFill>
              </a:rPr>
              <a:t>over next </a:t>
            </a:r>
            <a:r>
              <a:rPr lang="en-US" dirty="0">
                <a:solidFill>
                  <a:srgbClr val="002060"/>
                </a:solidFill>
              </a:rPr>
              <a:t>decade! </a:t>
            </a:r>
            <a:endParaRPr lang="en-US" dirty="0" smtClean="0">
              <a:solidFill>
                <a:srgbClr val="002060"/>
              </a:solidFill>
            </a:endParaRPr>
          </a:p>
          <a:p>
            <a:r>
              <a:rPr lang="en-US" dirty="0" smtClean="0">
                <a:solidFill>
                  <a:srgbClr val="002060"/>
                </a:solidFill>
              </a:rPr>
              <a:t>Dr. McNamara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Undergraduate Experiences</a:t>
            </a:r>
            <a:endParaRPr lang="en-US" dirty="0"/>
          </a:p>
        </p:txBody>
      </p:sp>
      <p:sp>
        <p:nvSpPr>
          <p:cNvPr id="3" name="Content Placeholder 2"/>
          <p:cNvSpPr>
            <a:spLocks noGrp="1"/>
          </p:cNvSpPr>
          <p:nvPr>
            <p:ph idx="1"/>
          </p:nvPr>
        </p:nvSpPr>
        <p:spPr>
          <a:xfrm>
            <a:off x="457200" y="1600201"/>
            <a:ext cx="8229600" cy="1295400"/>
          </a:xfrm>
        </p:spPr>
        <p:txBody>
          <a:bodyPr/>
          <a:lstStyle/>
          <a:p>
            <a:r>
              <a:rPr lang="en-US" dirty="0" smtClean="0"/>
              <a:t>Zach Williams</a:t>
            </a:r>
          </a:p>
          <a:p>
            <a:r>
              <a:rPr lang="en-US" dirty="0" smtClean="0"/>
              <a:t>Anthony Tatum</a:t>
            </a:r>
            <a:endParaRPr lang="en-US" dirty="0"/>
          </a:p>
        </p:txBody>
      </p:sp>
      <p:pic>
        <p:nvPicPr>
          <p:cNvPr id="3074" name="Picture 2"/>
          <p:cNvPicPr>
            <a:picLocks noChangeAspect="1" noChangeArrowheads="1"/>
          </p:cNvPicPr>
          <p:nvPr/>
        </p:nvPicPr>
        <p:blipFill>
          <a:blip r:embed="rId2"/>
          <a:srcRect/>
          <a:stretch>
            <a:fillRect/>
          </a:stretch>
        </p:blipFill>
        <p:spPr bwMode="auto">
          <a:xfrm>
            <a:off x="5827713" y="1885950"/>
            <a:ext cx="3240087" cy="20002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28600" y="3048000"/>
            <a:ext cx="5565626" cy="4173537"/>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838244" y="3886200"/>
            <a:ext cx="4305756"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Student Groups</a:t>
            </a:r>
            <a:endParaRPr lang="en-US" dirty="0"/>
          </a:p>
        </p:txBody>
      </p:sp>
      <p:pic>
        <p:nvPicPr>
          <p:cNvPr id="7170" name="Picture 2"/>
          <p:cNvPicPr>
            <a:picLocks noChangeAspect="1" noChangeArrowheads="1"/>
          </p:cNvPicPr>
          <p:nvPr/>
        </p:nvPicPr>
        <p:blipFill>
          <a:blip r:embed="rId2"/>
          <a:srcRect/>
          <a:stretch>
            <a:fillRect/>
          </a:stretch>
        </p:blipFill>
        <p:spPr bwMode="auto">
          <a:xfrm>
            <a:off x="9525" y="2819400"/>
            <a:ext cx="9896475" cy="3962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429000" y="5768975"/>
            <a:ext cx="2830513" cy="147002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152400" y="1793875"/>
            <a:ext cx="3500437" cy="949325"/>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3751526" y="1857375"/>
            <a:ext cx="5240074"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What Can I Do With A Physics Degree?</a:t>
            </a:r>
            <a:endParaRPr lang="en-US" dirty="0"/>
          </a:p>
        </p:txBody>
      </p:sp>
      <p:sp>
        <p:nvSpPr>
          <p:cNvPr id="3" name="Content Placeholder 2"/>
          <p:cNvSpPr>
            <a:spLocks noGrp="1"/>
          </p:cNvSpPr>
          <p:nvPr>
            <p:ph idx="1"/>
          </p:nvPr>
        </p:nvSpPr>
        <p:spPr>
          <a:xfrm>
            <a:off x="152400" y="1524000"/>
            <a:ext cx="8229600" cy="5181600"/>
          </a:xfrm>
        </p:spPr>
        <p:txBody>
          <a:bodyPr>
            <a:normAutofit fontScale="92500" lnSpcReduction="20000"/>
          </a:bodyPr>
          <a:lstStyle/>
          <a:p>
            <a:pPr>
              <a:buNone/>
            </a:pPr>
            <a:r>
              <a:rPr lang="en-US" sz="2600" b="1" dirty="0"/>
              <a:t>Physics graduates don't always do physics.</a:t>
            </a:r>
            <a:r>
              <a:rPr lang="en-US" sz="2600" dirty="0"/>
              <a:t> </a:t>
            </a:r>
            <a:endParaRPr lang="en-US" sz="2600" dirty="0" smtClean="0"/>
          </a:p>
          <a:p>
            <a:r>
              <a:rPr lang="en-US" sz="2600" dirty="0" smtClean="0"/>
              <a:t>The </a:t>
            </a:r>
            <a:r>
              <a:rPr lang="en-US" sz="2600" dirty="0"/>
              <a:t>most marketable skills </a:t>
            </a:r>
            <a:endParaRPr lang="en-US" sz="2600" dirty="0" smtClean="0"/>
          </a:p>
          <a:p>
            <a:pPr lvl="1"/>
            <a:r>
              <a:rPr lang="en-US" sz="2600" dirty="0" smtClean="0"/>
              <a:t>analytical &amp; </a:t>
            </a:r>
            <a:r>
              <a:rPr lang="en-US" sz="2600" dirty="0"/>
              <a:t>problem solving skills. </a:t>
            </a:r>
            <a:endParaRPr lang="en-US" sz="2600" dirty="0" smtClean="0"/>
          </a:p>
          <a:p>
            <a:pPr lvl="1"/>
            <a:r>
              <a:rPr lang="en-US" sz="2600" dirty="0" smtClean="0"/>
              <a:t>High MCAT, LSAT scores</a:t>
            </a:r>
          </a:p>
          <a:p>
            <a:r>
              <a:rPr lang="en-US" sz="2600" dirty="0" smtClean="0"/>
              <a:t>Careers in</a:t>
            </a:r>
          </a:p>
          <a:p>
            <a:pPr lvl="1"/>
            <a:r>
              <a:rPr lang="en-US" sz="2600" dirty="0" smtClean="0"/>
              <a:t>engineering</a:t>
            </a:r>
            <a:r>
              <a:rPr lang="en-US" sz="2600" dirty="0"/>
              <a:t>, </a:t>
            </a:r>
            <a:endParaRPr lang="en-US" sz="2600" dirty="0" smtClean="0"/>
          </a:p>
          <a:p>
            <a:pPr lvl="1"/>
            <a:r>
              <a:rPr lang="en-US" sz="2600" dirty="0" smtClean="0"/>
              <a:t>business</a:t>
            </a:r>
            <a:r>
              <a:rPr lang="en-US" sz="2600" dirty="0"/>
              <a:t>, </a:t>
            </a:r>
            <a:r>
              <a:rPr lang="en-US" sz="2600" dirty="0" smtClean="0"/>
              <a:t>management,</a:t>
            </a:r>
          </a:p>
          <a:p>
            <a:pPr lvl="1"/>
            <a:r>
              <a:rPr lang="en-US" sz="2600" dirty="0" smtClean="0"/>
              <a:t>finance</a:t>
            </a:r>
            <a:r>
              <a:rPr lang="en-US" sz="2600" dirty="0"/>
              <a:t>, </a:t>
            </a:r>
            <a:endParaRPr lang="en-US" sz="2600" dirty="0" smtClean="0"/>
          </a:p>
          <a:p>
            <a:pPr lvl="1"/>
            <a:r>
              <a:rPr lang="en-US" sz="2600" dirty="0"/>
              <a:t>l</a:t>
            </a:r>
            <a:r>
              <a:rPr lang="en-US" sz="2600" dirty="0" smtClean="0"/>
              <a:t>aw</a:t>
            </a:r>
            <a:r>
              <a:rPr lang="en-US" sz="2600" dirty="0" smtClean="0"/>
              <a:t> , patent law</a:t>
            </a:r>
            <a:endParaRPr lang="en-US" sz="2600" dirty="0" smtClean="0"/>
          </a:p>
          <a:p>
            <a:pPr lvl="1"/>
            <a:r>
              <a:rPr lang="en-US" sz="2600" dirty="0" smtClean="0"/>
              <a:t>computer science</a:t>
            </a:r>
            <a:r>
              <a:rPr lang="en-US" sz="2600" dirty="0"/>
              <a:t>,</a:t>
            </a:r>
            <a:r>
              <a:rPr lang="en-US" sz="2600" dirty="0" smtClean="0"/>
              <a:t> </a:t>
            </a:r>
          </a:p>
          <a:p>
            <a:pPr lvl="1"/>
            <a:r>
              <a:rPr lang="en-US" sz="2600" dirty="0" smtClean="0"/>
              <a:t>medicine</a:t>
            </a:r>
            <a:r>
              <a:rPr lang="en-US" sz="2600" dirty="0"/>
              <a:t>, </a:t>
            </a:r>
            <a:r>
              <a:rPr lang="en-US" sz="2600" dirty="0" smtClean="0"/>
              <a:t>bio-physics</a:t>
            </a:r>
          </a:p>
          <a:p>
            <a:pPr lvl="1"/>
            <a:r>
              <a:rPr lang="en-US" sz="2600" dirty="0" smtClean="0"/>
              <a:t>Military</a:t>
            </a:r>
          </a:p>
          <a:p>
            <a:r>
              <a:rPr lang="en-US" sz="3000" dirty="0" smtClean="0"/>
              <a:t>Graduate School</a:t>
            </a:r>
            <a:endParaRPr lang="en-US" sz="3000" dirty="0"/>
          </a:p>
          <a:p>
            <a:endParaRPr lang="en-US" dirty="0"/>
          </a:p>
        </p:txBody>
      </p:sp>
      <p:pic>
        <p:nvPicPr>
          <p:cNvPr id="4" name="Picture 6"/>
          <p:cNvPicPr>
            <a:picLocks noChangeAspect="1" noChangeArrowheads="1"/>
          </p:cNvPicPr>
          <p:nvPr/>
        </p:nvPicPr>
        <p:blipFill>
          <a:blip r:embed="rId2"/>
          <a:srcRect/>
          <a:stretch>
            <a:fillRect/>
          </a:stretch>
        </p:blipFill>
        <p:spPr bwMode="auto">
          <a:xfrm>
            <a:off x="4448175" y="2819400"/>
            <a:ext cx="4543425"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5257800" y="3962400"/>
            <a:ext cx="3810000" cy="2857500"/>
          </a:xfrm>
          <a:prstGeom prst="rect">
            <a:avLst/>
          </a:prstGeom>
          <a:noFill/>
          <a:ln w="9525">
            <a:noFill/>
            <a:miter lim="800000"/>
            <a:headEnd/>
            <a:tailEnd/>
          </a:ln>
          <a:effectLst/>
        </p:spPr>
      </p:pic>
      <p:sp>
        <p:nvSpPr>
          <p:cNvPr id="6" name="Rectangle 5"/>
          <p:cNvSpPr txBox="1">
            <a:spLocks noChangeArrowheads="1"/>
          </p:cNvSpPr>
          <p:nvPr/>
        </p:nvSpPr>
        <p:spPr>
          <a:xfrm>
            <a:off x="381000" y="868363"/>
            <a:ext cx="8229600" cy="731837"/>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Immediate Plans After Graduation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UNCW Physics Graduates 2001-2009</a:t>
            </a:r>
          </a:p>
        </p:txBody>
      </p:sp>
      <p:graphicFrame>
        <p:nvGraphicFramePr>
          <p:cNvPr id="7" name="Object 14"/>
          <p:cNvGraphicFramePr>
            <a:graphicFrameLocks noChangeAspect="1"/>
          </p:cNvGraphicFramePr>
          <p:nvPr>
            <p:ph sz="half" idx="4294967295"/>
          </p:nvPr>
        </p:nvGraphicFramePr>
        <p:xfrm>
          <a:off x="-1295400" y="1600200"/>
          <a:ext cx="7848600" cy="5553075"/>
        </p:xfrm>
        <a:graphic>
          <a:graphicData uri="http://schemas.openxmlformats.org/presentationml/2006/ole">
            <p:oleObj spid="_x0000_s5124" name="Chart" r:id="rId4" imgW="7086532" imgH="5010099" progId="Excel.Chart.8">
              <p:embed/>
            </p:oleObj>
          </a:graphicData>
        </a:graphic>
      </p:graphicFrame>
      <p:sp>
        <p:nvSpPr>
          <p:cNvPr id="9" name="TextBox 8"/>
          <p:cNvSpPr txBox="1"/>
          <p:nvPr/>
        </p:nvSpPr>
        <p:spPr>
          <a:xfrm>
            <a:off x="5257800" y="1600200"/>
            <a:ext cx="3810000" cy="2308324"/>
          </a:xfrm>
          <a:prstGeom prst="rect">
            <a:avLst/>
          </a:prstGeom>
          <a:noFill/>
        </p:spPr>
        <p:txBody>
          <a:bodyPr wrap="square" rtlCol="0">
            <a:spAutoFit/>
          </a:bodyPr>
          <a:lstStyle/>
          <a:p>
            <a:r>
              <a:rPr lang="en-US" b="1" dirty="0" smtClean="0"/>
              <a:t>Recent Graduate Programs:</a:t>
            </a:r>
            <a:r>
              <a:rPr lang="en-US" dirty="0" smtClean="0"/>
              <a:t/>
            </a:r>
            <a:br>
              <a:rPr lang="en-US" dirty="0" smtClean="0"/>
            </a:br>
            <a:r>
              <a:rPr lang="en-US" dirty="0" smtClean="0"/>
              <a:t>  UNCW – Marine Science</a:t>
            </a:r>
            <a:br>
              <a:rPr lang="en-US" dirty="0" smtClean="0"/>
            </a:br>
            <a:r>
              <a:rPr lang="en-US" dirty="0" smtClean="0"/>
              <a:t>  U. Maryland BC </a:t>
            </a:r>
            <a:r>
              <a:rPr lang="en-US" dirty="0" smtClean="0"/>
              <a:t>– </a:t>
            </a:r>
            <a:r>
              <a:rPr lang="en-US" dirty="0" smtClean="0"/>
              <a:t>chemical physics</a:t>
            </a:r>
            <a:br>
              <a:rPr lang="en-US" dirty="0" smtClean="0"/>
            </a:br>
            <a:r>
              <a:rPr lang="en-US" dirty="0" smtClean="0"/>
              <a:t>  U. Texas, Arlington </a:t>
            </a:r>
            <a:r>
              <a:rPr lang="en-US" dirty="0" smtClean="0"/>
              <a:t>– </a:t>
            </a:r>
            <a:r>
              <a:rPr lang="en-US" dirty="0" smtClean="0"/>
              <a:t/>
            </a:r>
            <a:br>
              <a:rPr lang="en-US" dirty="0" smtClean="0"/>
            </a:br>
            <a:r>
              <a:rPr lang="en-US" dirty="0" smtClean="0"/>
              <a:t>  U. Texas, Houston </a:t>
            </a:r>
            <a:r>
              <a:rPr lang="en-US" dirty="0" smtClean="0"/>
              <a:t>– </a:t>
            </a:r>
            <a:r>
              <a:rPr lang="en-US" dirty="0" err="1" smtClean="0"/>
              <a:t>neurophysics</a:t>
            </a:r>
            <a:endParaRPr lang="en-US" dirty="0" smtClean="0"/>
          </a:p>
          <a:p>
            <a:r>
              <a:rPr lang="en-US" dirty="0" smtClean="0"/>
              <a:t>  UNC Chapel Hill </a:t>
            </a:r>
            <a:r>
              <a:rPr lang="en-US" dirty="0" smtClean="0"/>
              <a:t>– physics</a:t>
            </a:r>
            <a:r>
              <a:rPr lang="en-US" dirty="0" smtClean="0"/>
              <a:t/>
            </a:r>
            <a:br>
              <a:rPr lang="en-US" dirty="0" smtClean="0"/>
            </a:br>
            <a:r>
              <a:rPr lang="en-US" dirty="0" smtClean="0"/>
              <a:t>  NC State </a:t>
            </a:r>
            <a:r>
              <a:rPr lang="en-US" dirty="0" smtClean="0"/>
              <a:t>– physics, food science</a:t>
            </a:r>
            <a:endParaRPr lang="en-US" dirty="0" smtClean="0"/>
          </a:p>
          <a:p>
            <a:r>
              <a:rPr lang="en-US" dirty="0" smtClean="0"/>
              <a:t>  U. Colorado, Boulder </a:t>
            </a:r>
            <a:r>
              <a:rPr lang="en-US" dirty="0" smtClean="0"/>
              <a:t>– solar energy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Take Home Messages</a:t>
            </a:r>
            <a:endParaRPr lang="en-US" dirty="0"/>
          </a:p>
        </p:txBody>
      </p:sp>
      <p:sp>
        <p:nvSpPr>
          <p:cNvPr id="3" name="Content Placeholder 2"/>
          <p:cNvSpPr>
            <a:spLocks noGrp="1"/>
          </p:cNvSpPr>
          <p:nvPr>
            <p:ph idx="1"/>
          </p:nvPr>
        </p:nvSpPr>
        <p:spPr>
          <a:xfrm>
            <a:off x="457200" y="1676400"/>
            <a:ext cx="8229600" cy="4876800"/>
          </a:xfrm>
        </p:spPr>
        <p:txBody>
          <a:bodyPr>
            <a:normAutofit fontScale="77500" lnSpcReduction="20000"/>
          </a:bodyPr>
          <a:lstStyle/>
          <a:p>
            <a:r>
              <a:rPr lang="en-US" b="1" dirty="0" smtClean="0"/>
              <a:t>It's interesting and exciting!</a:t>
            </a:r>
            <a:r>
              <a:rPr lang="en-US" dirty="0" smtClean="0"/>
              <a:t> </a:t>
            </a:r>
          </a:p>
          <a:p>
            <a:r>
              <a:rPr lang="en-US" b="1" dirty="0" smtClean="0"/>
              <a:t>It's a versatile major.</a:t>
            </a:r>
            <a:r>
              <a:rPr lang="en-US" dirty="0" smtClean="0"/>
              <a:t> </a:t>
            </a:r>
          </a:p>
          <a:p>
            <a:r>
              <a:rPr lang="en-US" b="1" dirty="0" smtClean="0"/>
              <a:t>Achieve deeper understanding and problem solving skills</a:t>
            </a:r>
          </a:p>
          <a:p>
            <a:r>
              <a:rPr lang="en-US" b="1" dirty="0" smtClean="0"/>
              <a:t>Small department:  </a:t>
            </a:r>
          </a:p>
          <a:p>
            <a:pPr lvl="1"/>
            <a:r>
              <a:rPr lang="en-US" b="1" dirty="0" smtClean="0"/>
              <a:t>small classes, </a:t>
            </a:r>
          </a:p>
          <a:p>
            <a:pPr lvl="1"/>
            <a:r>
              <a:rPr lang="en-US" b="1" dirty="0" smtClean="0"/>
              <a:t>know faculty and students.</a:t>
            </a:r>
            <a:r>
              <a:rPr lang="en-US" dirty="0" smtClean="0"/>
              <a:t> </a:t>
            </a:r>
          </a:p>
          <a:p>
            <a:r>
              <a:rPr lang="en-US" b="1" dirty="0" smtClean="0"/>
              <a:t>The Physics reputation.</a:t>
            </a:r>
            <a:r>
              <a:rPr lang="en-US" dirty="0" smtClean="0"/>
              <a:t> </a:t>
            </a:r>
          </a:p>
          <a:p>
            <a:r>
              <a:rPr lang="en-US" b="1" dirty="0" smtClean="0"/>
              <a:t>Good Salaries!</a:t>
            </a:r>
            <a:r>
              <a:rPr lang="en-US" dirty="0" smtClean="0"/>
              <a:t> </a:t>
            </a:r>
          </a:p>
          <a:p>
            <a:r>
              <a:rPr lang="en-US" b="1" dirty="0" smtClean="0"/>
              <a:t>Alumni glad they majored in physics</a:t>
            </a:r>
          </a:p>
          <a:p>
            <a:r>
              <a:rPr lang="en-US" b="1" dirty="0" smtClean="0"/>
              <a:t>Physical oceanographers are needed</a:t>
            </a:r>
          </a:p>
          <a:p>
            <a:r>
              <a:rPr lang="en-US" b="1" dirty="0" smtClean="0"/>
              <a:t>Take PHY 201, MAT 161 early</a:t>
            </a:r>
          </a:p>
          <a:p>
            <a:pPr>
              <a:buNone/>
            </a:pPr>
            <a:endParaRPr lang="en-US" b="1" dirty="0" smtClean="0"/>
          </a:p>
          <a:p>
            <a:pPr>
              <a:buNone/>
            </a:pPr>
            <a:r>
              <a:rPr lang="en-US" b="1" dirty="0"/>
              <a:t> </a:t>
            </a:r>
            <a:r>
              <a:rPr lang="en-US" b="1" dirty="0" smtClean="0"/>
              <a:t>                   </a:t>
            </a:r>
            <a:r>
              <a:rPr lang="en-US" dirty="0" smtClean="0"/>
              <a:t>See Dr. Herman for more info</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152400" y="3095624"/>
            <a:ext cx="4371976" cy="4371976"/>
          </a:xfrm>
          <a:prstGeom prst="rect">
            <a:avLst/>
          </a:prstGeom>
          <a:noFill/>
          <a:ln w="9525">
            <a:noFill/>
            <a:miter lim="800000"/>
            <a:headEnd/>
            <a:tailEnd/>
          </a:ln>
          <a:effectLst/>
        </p:spPr>
      </p:pic>
      <p:sp>
        <p:nvSpPr>
          <p:cNvPr id="2" name="Title 1"/>
          <p:cNvSpPr>
            <a:spLocks noGrp="1"/>
          </p:cNvSpPr>
          <p:nvPr>
            <p:ph type="title"/>
          </p:nvPr>
        </p:nvSpPr>
        <p:spPr>
          <a:xfrm>
            <a:off x="1981200" y="838200"/>
            <a:ext cx="5791200" cy="1143000"/>
          </a:xfrm>
        </p:spPr>
        <p:txBody>
          <a:bodyPr/>
          <a:lstStyle/>
          <a:p>
            <a:r>
              <a:rPr lang="en-US" dirty="0" smtClean="0"/>
              <a:t>Physics Demonstration</a:t>
            </a:r>
            <a:endParaRPr lang="en-US" dirty="0"/>
          </a:p>
        </p:txBody>
      </p:sp>
      <p:pic>
        <p:nvPicPr>
          <p:cNvPr id="4099" name="Picture 3"/>
          <p:cNvPicPr>
            <a:picLocks noChangeAspect="1" noChangeArrowheads="1"/>
          </p:cNvPicPr>
          <p:nvPr/>
        </p:nvPicPr>
        <p:blipFill>
          <a:blip r:embed="rId3"/>
          <a:srcRect/>
          <a:stretch>
            <a:fillRect/>
          </a:stretch>
        </p:blipFill>
        <p:spPr bwMode="auto">
          <a:xfrm>
            <a:off x="3231678" y="1981200"/>
            <a:ext cx="5683722"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Program</a:t>
            </a:r>
            <a:endParaRPr lang="en-US" dirty="0"/>
          </a:p>
        </p:txBody>
      </p:sp>
      <p:sp>
        <p:nvSpPr>
          <p:cNvPr id="3" name="Content Placeholder 2"/>
          <p:cNvSpPr>
            <a:spLocks noGrp="1"/>
          </p:cNvSpPr>
          <p:nvPr>
            <p:ph idx="1"/>
          </p:nvPr>
        </p:nvSpPr>
        <p:spPr>
          <a:xfrm>
            <a:off x="457200" y="1646237"/>
            <a:ext cx="8229600" cy="4525963"/>
          </a:xfrm>
        </p:spPr>
        <p:txBody>
          <a:bodyPr>
            <a:normAutofit lnSpcReduction="10000"/>
          </a:bodyPr>
          <a:lstStyle/>
          <a:p>
            <a:r>
              <a:rPr lang="en-US" dirty="0" smtClean="0"/>
              <a:t>Why Would I Major in Physics?</a:t>
            </a:r>
          </a:p>
          <a:p>
            <a:r>
              <a:rPr lang="en-US" dirty="0" smtClean="0"/>
              <a:t>Introduction to the Faculty &amp; Staff</a:t>
            </a:r>
          </a:p>
          <a:p>
            <a:r>
              <a:rPr lang="en-US" dirty="0" smtClean="0"/>
              <a:t>What is Physics?</a:t>
            </a:r>
          </a:p>
          <a:p>
            <a:r>
              <a:rPr lang="en-US" dirty="0" smtClean="0"/>
              <a:t>Physics Requirements</a:t>
            </a:r>
          </a:p>
          <a:p>
            <a:r>
              <a:rPr lang="en-US" dirty="0" smtClean="0"/>
              <a:t>What is Physical Oceanography?</a:t>
            </a:r>
          </a:p>
          <a:p>
            <a:r>
              <a:rPr lang="en-US" dirty="0" smtClean="0"/>
              <a:t>Undergraduate Experiences</a:t>
            </a:r>
          </a:p>
          <a:p>
            <a:r>
              <a:rPr lang="en-US" dirty="0" smtClean="0"/>
              <a:t>What Can I Do </a:t>
            </a:r>
            <a:r>
              <a:rPr lang="en-US" dirty="0"/>
              <a:t>W</a:t>
            </a:r>
            <a:r>
              <a:rPr lang="en-US" dirty="0" smtClean="0"/>
              <a:t>ith a Physics </a:t>
            </a:r>
            <a:r>
              <a:rPr lang="en-US" dirty="0"/>
              <a:t>D</a:t>
            </a:r>
            <a:r>
              <a:rPr lang="en-US" dirty="0" smtClean="0"/>
              <a:t>egree?</a:t>
            </a:r>
          </a:p>
          <a:p>
            <a:r>
              <a:rPr lang="en-US" dirty="0" smtClean="0"/>
              <a:t>Physics Demonstration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Why Would I Major in Physics?</a:t>
            </a:r>
            <a:endParaRPr lang="en-US" dirty="0"/>
          </a:p>
        </p:txBody>
      </p:sp>
      <p:sp>
        <p:nvSpPr>
          <p:cNvPr id="3" name="Content Placeholder 2"/>
          <p:cNvSpPr>
            <a:spLocks noGrp="1"/>
          </p:cNvSpPr>
          <p:nvPr>
            <p:ph idx="1"/>
          </p:nvPr>
        </p:nvSpPr>
        <p:spPr>
          <a:xfrm>
            <a:off x="228600" y="1600200"/>
            <a:ext cx="8686800" cy="4953000"/>
          </a:xfrm>
        </p:spPr>
        <p:txBody>
          <a:bodyPr>
            <a:normAutofit fontScale="85000" lnSpcReduction="20000"/>
          </a:bodyPr>
          <a:lstStyle/>
          <a:p>
            <a:r>
              <a:rPr lang="en-US" b="1" dirty="0" smtClean="0"/>
              <a:t>It's interesting and exciting!</a:t>
            </a:r>
            <a:r>
              <a:rPr lang="en-US" dirty="0" smtClean="0"/>
              <a:t> </a:t>
            </a:r>
          </a:p>
          <a:p>
            <a:r>
              <a:rPr lang="en-US" b="1" dirty="0" smtClean="0"/>
              <a:t>It's a versatile major.</a:t>
            </a:r>
            <a:r>
              <a:rPr lang="en-US" dirty="0" smtClean="0"/>
              <a:t> </a:t>
            </a:r>
          </a:p>
          <a:p>
            <a:pPr lvl="1"/>
            <a:r>
              <a:rPr lang="en-US" dirty="0" smtClean="0"/>
              <a:t>A major in physics is a way to </a:t>
            </a:r>
            <a:r>
              <a:rPr lang="en-US" i="1" dirty="0" smtClean="0"/>
              <a:t>keep your options open</a:t>
            </a:r>
            <a:r>
              <a:rPr lang="en-US" dirty="0" smtClean="0"/>
              <a:t>. </a:t>
            </a:r>
          </a:p>
          <a:p>
            <a:r>
              <a:rPr lang="en-US" b="1" dirty="0" smtClean="0"/>
              <a:t>Achieve deeper understanding.</a:t>
            </a:r>
            <a:r>
              <a:rPr lang="en-US" dirty="0" smtClean="0"/>
              <a:t> </a:t>
            </a:r>
          </a:p>
          <a:p>
            <a:pPr lvl="1"/>
            <a:r>
              <a:rPr lang="en-US" dirty="0" smtClean="0"/>
              <a:t>The physicist's approach to </a:t>
            </a:r>
            <a:r>
              <a:rPr lang="en-US" i="1" dirty="0" smtClean="0"/>
              <a:t>problem solving </a:t>
            </a:r>
            <a:r>
              <a:rPr lang="en-US" dirty="0" smtClean="0"/>
              <a:t>is to first understand the problem and the concepts. </a:t>
            </a:r>
          </a:p>
          <a:p>
            <a:r>
              <a:rPr lang="en-US" b="1" dirty="0" smtClean="0"/>
              <a:t>Smaller class size.</a:t>
            </a:r>
            <a:r>
              <a:rPr lang="en-US" dirty="0" smtClean="0"/>
              <a:t> </a:t>
            </a:r>
          </a:p>
          <a:p>
            <a:r>
              <a:rPr lang="en-US" b="1" dirty="0" smtClean="0"/>
              <a:t>The Physics reputation.</a:t>
            </a:r>
            <a:r>
              <a:rPr lang="en-US" dirty="0" smtClean="0"/>
              <a:t> </a:t>
            </a:r>
          </a:p>
          <a:p>
            <a:pPr lvl="1"/>
            <a:r>
              <a:rPr lang="en-US" dirty="0" smtClean="0"/>
              <a:t>Physics majors have a reputation for solid mathematical skills, strong problem solving ability.</a:t>
            </a:r>
          </a:p>
          <a:p>
            <a:r>
              <a:rPr lang="en-US" b="1" dirty="0" smtClean="0"/>
              <a:t>Good Salaries!</a:t>
            </a:r>
            <a:r>
              <a:rPr lang="en-US" dirty="0" smtClean="0"/>
              <a:t> </a:t>
            </a:r>
          </a:p>
          <a:p>
            <a:pPr lvl="1"/>
            <a:r>
              <a:rPr lang="en-US" dirty="0" smtClean="0"/>
              <a:t>Physics majors are near the top in terms of average salary.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9400" y="685800"/>
            <a:ext cx="4038600" cy="914400"/>
          </a:xfrm>
        </p:spPr>
        <p:txBody>
          <a:bodyPr/>
          <a:lstStyle/>
          <a:p>
            <a:r>
              <a:rPr lang="en-US" dirty="0" smtClean="0"/>
              <a:t>Faculty &amp; Staff</a:t>
            </a:r>
            <a:endParaRPr lang="en-US" dirty="0"/>
          </a:p>
        </p:txBody>
      </p:sp>
      <p:grpSp>
        <p:nvGrpSpPr>
          <p:cNvPr id="34" name="Group 33"/>
          <p:cNvGrpSpPr/>
          <p:nvPr/>
        </p:nvGrpSpPr>
        <p:grpSpPr>
          <a:xfrm>
            <a:off x="-304800" y="2819400"/>
            <a:ext cx="1981200" cy="1967552"/>
            <a:chOff x="13648" y="3001021"/>
            <a:chExt cx="1981200" cy="1967552"/>
          </a:xfrm>
        </p:grpSpPr>
        <p:pic>
          <p:nvPicPr>
            <p:cNvPr id="2058" name="Picture 10"/>
            <p:cNvPicPr>
              <a:picLocks noChangeAspect="1" noChangeArrowheads="1"/>
            </p:cNvPicPr>
            <p:nvPr/>
          </p:nvPicPr>
          <p:blipFill>
            <a:blip r:embed="rId2"/>
            <a:srcRect/>
            <a:stretch>
              <a:fillRect/>
            </a:stretch>
          </p:blipFill>
          <p:spPr bwMode="auto">
            <a:xfrm>
              <a:off x="304800" y="3001021"/>
              <a:ext cx="1371600" cy="1617740"/>
            </a:xfrm>
            <a:prstGeom prst="rect">
              <a:avLst/>
            </a:prstGeom>
            <a:noFill/>
            <a:ln w="9525">
              <a:noFill/>
              <a:miter lim="800000"/>
              <a:headEnd/>
              <a:tailEnd/>
            </a:ln>
            <a:effectLst/>
          </p:spPr>
        </p:pic>
        <p:sp>
          <p:nvSpPr>
            <p:cNvPr id="25" name="TextBox 24"/>
            <p:cNvSpPr txBox="1"/>
            <p:nvPr/>
          </p:nvSpPr>
          <p:spPr>
            <a:xfrm>
              <a:off x="13648" y="4599241"/>
              <a:ext cx="1981200" cy="369332"/>
            </a:xfrm>
            <a:prstGeom prst="rect">
              <a:avLst/>
            </a:prstGeom>
            <a:noFill/>
          </p:spPr>
          <p:txBody>
            <a:bodyPr wrap="square" rtlCol="0">
              <a:spAutoFit/>
            </a:bodyPr>
            <a:lstStyle/>
            <a:p>
              <a:pPr algn="ctr"/>
              <a:r>
                <a:rPr lang="en-US" dirty="0" smtClean="0"/>
                <a:t>Dr. McNamara</a:t>
              </a:r>
              <a:endParaRPr lang="en-US" dirty="0"/>
            </a:p>
          </p:txBody>
        </p:sp>
      </p:grpSp>
      <p:grpSp>
        <p:nvGrpSpPr>
          <p:cNvPr id="35" name="Group 34"/>
          <p:cNvGrpSpPr/>
          <p:nvPr/>
        </p:nvGrpSpPr>
        <p:grpSpPr>
          <a:xfrm>
            <a:off x="-76200" y="4861172"/>
            <a:ext cx="1981200" cy="2073028"/>
            <a:chOff x="457200" y="4800600"/>
            <a:chExt cx="1981200" cy="2073028"/>
          </a:xfrm>
        </p:grpSpPr>
        <p:pic>
          <p:nvPicPr>
            <p:cNvPr id="2059" name="Picture 11"/>
            <p:cNvPicPr>
              <a:picLocks noChangeAspect="1" noChangeArrowheads="1"/>
            </p:cNvPicPr>
            <p:nvPr/>
          </p:nvPicPr>
          <p:blipFill>
            <a:blip r:embed="rId3"/>
            <a:srcRect/>
            <a:stretch>
              <a:fillRect/>
            </a:stretch>
          </p:blipFill>
          <p:spPr bwMode="auto">
            <a:xfrm>
              <a:off x="836613" y="4800600"/>
              <a:ext cx="1296987" cy="1745353"/>
            </a:xfrm>
            <a:prstGeom prst="rect">
              <a:avLst/>
            </a:prstGeom>
            <a:noFill/>
            <a:ln w="9525">
              <a:noFill/>
              <a:miter lim="800000"/>
              <a:headEnd/>
              <a:tailEnd/>
            </a:ln>
            <a:effectLst/>
          </p:spPr>
        </p:pic>
        <p:sp>
          <p:nvSpPr>
            <p:cNvPr id="26" name="TextBox 25"/>
            <p:cNvSpPr txBox="1"/>
            <p:nvPr/>
          </p:nvSpPr>
          <p:spPr>
            <a:xfrm>
              <a:off x="457200" y="6504296"/>
              <a:ext cx="1981200" cy="369332"/>
            </a:xfrm>
            <a:prstGeom prst="rect">
              <a:avLst/>
            </a:prstGeom>
            <a:noFill/>
          </p:spPr>
          <p:txBody>
            <a:bodyPr wrap="square" rtlCol="0">
              <a:spAutoFit/>
            </a:bodyPr>
            <a:lstStyle/>
            <a:p>
              <a:pPr algn="ctr"/>
              <a:r>
                <a:rPr lang="en-US" dirty="0" smtClean="0"/>
                <a:t>Dr. Morrison</a:t>
              </a:r>
              <a:endParaRPr lang="en-US" dirty="0"/>
            </a:p>
          </p:txBody>
        </p:sp>
      </p:grpSp>
      <p:grpSp>
        <p:nvGrpSpPr>
          <p:cNvPr id="33" name="Group 32"/>
          <p:cNvGrpSpPr/>
          <p:nvPr/>
        </p:nvGrpSpPr>
        <p:grpSpPr>
          <a:xfrm>
            <a:off x="76200" y="914400"/>
            <a:ext cx="1981200" cy="1928588"/>
            <a:chOff x="-76200" y="990600"/>
            <a:chExt cx="1981200" cy="1928588"/>
          </a:xfrm>
        </p:grpSpPr>
        <p:pic>
          <p:nvPicPr>
            <p:cNvPr id="2053" name="Picture 5"/>
            <p:cNvPicPr>
              <a:picLocks noChangeAspect="1" noChangeArrowheads="1"/>
            </p:cNvPicPr>
            <p:nvPr/>
          </p:nvPicPr>
          <p:blipFill>
            <a:blip r:embed="rId4"/>
            <a:srcRect/>
            <a:stretch>
              <a:fillRect/>
            </a:stretch>
          </p:blipFill>
          <p:spPr bwMode="auto">
            <a:xfrm>
              <a:off x="228600" y="990600"/>
              <a:ext cx="1347787" cy="1563148"/>
            </a:xfrm>
            <a:prstGeom prst="rect">
              <a:avLst/>
            </a:prstGeom>
            <a:noFill/>
            <a:ln w="9525">
              <a:noFill/>
              <a:miter lim="800000"/>
              <a:headEnd/>
              <a:tailEnd/>
            </a:ln>
            <a:effectLst/>
          </p:spPr>
        </p:pic>
        <p:sp>
          <p:nvSpPr>
            <p:cNvPr id="27" name="TextBox 26"/>
            <p:cNvSpPr txBox="1"/>
            <p:nvPr/>
          </p:nvSpPr>
          <p:spPr>
            <a:xfrm>
              <a:off x="-76200" y="2549856"/>
              <a:ext cx="1981200" cy="369332"/>
            </a:xfrm>
            <a:prstGeom prst="rect">
              <a:avLst/>
            </a:prstGeom>
            <a:noFill/>
          </p:spPr>
          <p:txBody>
            <a:bodyPr wrap="square" rtlCol="0">
              <a:spAutoFit/>
            </a:bodyPr>
            <a:lstStyle/>
            <a:p>
              <a:pPr algn="ctr"/>
              <a:r>
                <a:rPr lang="en-US" dirty="0" smtClean="0"/>
                <a:t>Dr. Bingham</a:t>
              </a:r>
              <a:endParaRPr lang="en-US" dirty="0"/>
            </a:p>
          </p:txBody>
        </p:sp>
      </p:grpSp>
      <p:grpSp>
        <p:nvGrpSpPr>
          <p:cNvPr id="38" name="Group 37"/>
          <p:cNvGrpSpPr/>
          <p:nvPr/>
        </p:nvGrpSpPr>
        <p:grpSpPr>
          <a:xfrm>
            <a:off x="5521656" y="4495800"/>
            <a:ext cx="1981200" cy="1953904"/>
            <a:chOff x="5208896" y="4191000"/>
            <a:chExt cx="1981200" cy="1953904"/>
          </a:xfrm>
        </p:grpSpPr>
        <p:pic>
          <p:nvPicPr>
            <p:cNvPr id="2065" name="Picture 17"/>
            <p:cNvPicPr>
              <a:picLocks noChangeAspect="1" noChangeArrowheads="1"/>
            </p:cNvPicPr>
            <p:nvPr/>
          </p:nvPicPr>
          <p:blipFill>
            <a:blip r:embed="rId5"/>
            <a:srcRect/>
            <a:stretch>
              <a:fillRect/>
            </a:stretch>
          </p:blipFill>
          <p:spPr bwMode="auto">
            <a:xfrm>
              <a:off x="5410200" y="4191000"/>
              <a:ext cx="1560969" cy="1600200"/>
            </a:xfrm>
            <a:prstGeom prst="rect">
              <a:avLst/>
            </a:prstGeom>
            <a:noFill/>
            <a:ln w="9525">
              <a:noFill/>
              <a:miter lim="800000"/>
              <a:headEnd/>
              <a:tailEnd/>
            </a:ln>
            <a:effectLst/>
          </p:spPr>
        </p:pic>
        <p:sp>
          <p:nvSpPr>
            <p:cNvPr id="28" name="TextBox 27"/>
            <p:cNvSpPr txBox="1"/>
            <p:nvPr/>
          </p:nvSpPr>
          <p:spPr>
            <a:xfrm>
              <a:off x="5208896" y="5775572"/>
              <a:ext cx="1981200" cy="369332"/>
            </a:xfrm>
            <a:prstGeom prst="rect">
              <a:avLst/>
            </a:prstGeom>
            <a:noFill/>
          </p:spPr>
          <p:txBody>
            <a:bodyPr wrap="square" rtlCol="0">
              <a:spAutoFit/>
            </a:bodyPr>
            <a:lstStyle/>
            <a:p>
              <a:pPr algn="ctr"/>
              <a:r>
                <a:rPr lang="en-US" dirty="0" smtClean="0"/>
                <a:t>Dr. </a:t>
              </a:r>
              <a:r>
                <a:rPr lang="en-US" dirty="0" err="1" smtClean="0"/>
                <a:t>Alexanian</a:t>
              </a:r>
              <a:endParaRPr lang="en-US" dirty="0"/>
            </a:p>
          </p:txBody>
        </p:sp>
      </p:grpSp>
      <p:grpSp>
        <p:nvGrpSpPr>
          <p:cNvPr id="40" name="Group 39"/>
          <p:cNvGrpSpPr/>
          <p:nvPr/>
        </p:nvGrpSpPr>
        <p:grpSpPr>
          <a:xfrm>
            <a:off x="7620000" y="2985448"/>
            <a:ext cx="1493315" cy="1891352"/>
            <a:chOff x="7391400" y="3048000"/>
            <a:chExt cx="1493315" cy="1891352"/>
          </a:xfrm>
        </p:grpSpPr>
        <p:pic>
          <p:nvPicPr>
            <p:cNvPr id="2064" name="Picture 16"/>
            <p:cNvPicPr>
              <a:picLocks noChangeAspect="1" noChangeArrowheads="1"/>
            </p:cNvPicPr>
            <p:nvPr/>
          </p:nvPicPr>
          <p:blipFill>
            <a:blip r:embed="rId6"/>
            <a:srcRect/>
            <a:stretch>
              <a:fillRect/>
            </a:stretch>
          </p:blipFill>
          <p:spPr bwMode="auto">
            <a:xfrm>
              <a:off x="7391400" y="3048000"/>
              <a:ext cx="1493315" cy="1524000"/>
            </a:xfrm>
            <a:prstGeom prst="rect">
              <a:avLst/>
            </a:prstGeom>
            <a:noFill/>
            <a:ln w="9525">
              <a:noFill/>
              <a:miter lim="800000"/>
              <a:headEnd/>
              <a:tailEnd/>
            </a:ln>
            <a:effectLst/>
          </p:spPr>
        </p:pic>
        <p:sp>
          <p:nvSpPr>
            <p:cNvPr id="30" name="TextBox 29"/>
            <p:cNvSpPr txBox="1"/>
            <p:nvPr/>
          </p:nvSpPr>
          <p:spPr>
            <a:xfrm>
              <a:off x="7530152" y="4570020"/>
              <a:ext cx="1219200" cy="369332"/>
            </a:xfrm>
            <a:prstGeom prst="rect">
              <a:avLst/>
            </a:prstGeom>
            <a:noFill/>
          </p:spPr>
          <p:txBody>
            <a:bodyPr wrap="square" rtlCol="0">
              <a:spAutoFit/>
            </a:bodyPr>
            <a:lstStyle/>
            <a:p>
              <a:pPr algn="ctr"/>
              <a:r>
                <a:rPr lang="en-US" dirty="0" smtClean="0"/>
                <a:t>Dr. Black</a:t>
              </a:r>
              <a:endParaRPr lang="en-US" dirty="0"/>
            </a:p>
          </p:txBody>
        </p:sp>
      </p:grpSp>
      <p:grpSp>
        <p:nvGrpSpPr>
          <p:cNvPr id="39" name="Group 38"/>
          <p:cNvGrpSpPr/>
          <p:nvPr/>
        </p:nvGrpSpPr>
        <p:grpSpPr>
          <a:xfrm>
            <a:off x="7467600" y="4876800"/>
            <a:ext cx="1439042" cy="2057400"/>
            <a:chOff x="7239000" y="4876800"/>
            <a:chExt cx="1439042" cy="2057400"/>
          </a:xfrm>
        </p:grpSpPr>
        <p:pic>
          <p:nvPicPr>
            <p:cNvPr id="2060" name="Picture 12"/>
            <p:cNvPicPr>
              <a:picLocks noChangeAspect="1" noChangeArrowheads="1"/>
            </p:cNvPicPr>
            <p:nvPr/>
          </p:nvPicPr>
          <p:blipFill>
            <a:blip r:embed="rId7"/>
            <a:srcRect/>
            <a:stretch>
              <a:fillRect/>
            </a:stretch>
          </p:blipFill>
          <p:spPr bwMode="auto">
            <a:xfrm>
              <a:off x="7239000" y="4876800"/>
              <a:ext cx="1439042" cy="1752600"/>
            </a:xfrm>
            <a:prstGeom prst="rect">
              <a:avLst/>
            </a:prstGeom>
            <a:noFill/>
            <a:ln w="9525">
              <a:noFill/>
              <a:miter lim="800000"/>
              <a:headEnd/>
              <a:tailEnd/>
            </a:ln>
            <a:effectLst/>
          </p:spPr>
        </p:pic>
        <p:sp>
          <p:nvSpPr>
            <p:cNvPr id="31" name="TextBox 30"/>
            <p:cNvSpPr txBox="1"/>
            <p:nvPr/>
          </p:nvSpPr>
          <p:spPr>
            <a:xfrm>
              <a:off x="7315200" y="6564868"/>
              <a:ext cx="1219200" cy="369332"/>
            </a:xfrm>
            <a:prstGeom prst="rect">
              <a:avLst/>
            </a:prstGeom>
            <a:noFill/>
          </p:spPr>
          <p:txBody>
            <a:bodyPr wrap="square" rtlCol="0">
              <a:spAutoFit/>
            </a:bodyPr>
            <a:lstStyle/>
            <a:p>
              <a:pPr algn="ctr"/>
              <a:r>
                <a:rPr lang="en-US" dirty="0" smtClean="0"/>
                <a:t>Dr. Moyer</a:t>
              </a:r>
              <a:endParaRPr lang="en-US" dirty="0"/>
            </a:p>
          </p:txBody>
        </p:sp>
      </p:grpSp>
      <p:grpSp>
        <p:nvGrpSpPr>
          <p:cNvPr id="44" name="Group 43"/>
          <p:cNvGrpSpPr/>
          <p:nvPr/>
        </p:nvGrpSpPr>
        <p:grpSpPr>
          <a:xfrm>
            <a:off x="1828800" y="4495800"/>
            <a:ext cx="1470025" cy="1969532"/>
            <a:chOff x="4038600" y="4800600"/>
            <a:chExt cx="1470025" cy="1969532"/>
          </a:xfrm>
        </p:grpSpPr>
        <p:pic>
          <p:nvPicPr>
            <p:cNvPr id="2056" name="Picture 8"/>
            <p:cNvPicPr>
              <a:picLocks noChangeAspect="1" noChangeArrowheads="1"/>
            </p:cNvPicPr>
            <p:nvPr/>
          </p:nvPicPr>
          <p:blipFill>
            <a:blip r:embed="rId8"/>
            <a:srcRect/>
            <a:stretch>
              <a:fillRect/>
            </a:stretch>
          </p:blipFill>
          <p:spPr bwMode="auto">
            <a:xfrm>
              <a:off x="4038600" y="4800600"/>
              <a:ext cx="1470025" cy="1630363"/>
            </a:xfrm>
            <a:prstGeom prst="rect">
              <a:avLst/>
            </a:prstGeom>
            <a:noFill/>
            <a:ln w="9525">
              <a:noFill/>
              <a:miter lim="800000"/>
              <a:headEnd/>
              <a:tailEnd/>
            </a:ln>
            <a:effectLst/>
          </p:spPr>
        </p:pic>
        <p:sp>
          <p:nvSpPr>
            <p:cNvPr id="43" name="TextBox 42"/>
            <p:cNvSpPr txBox="1"/>
            <p:nvPr/>
          </p:nvSpPr>
          <p:spPr>
            <a:xfrm>
              <a:off x="4191000" y="6400800"/>
              <a:ext cx="1219200" cy="369332"/>
            </a:xfrm>
            <a:prstGeom prst="rect">
              <a:avLst/>
            </a:prstGeom>
            <a:noFill/>
          </p:spPr>
          <p:txBody>
            <a:bodyPr wrap="square" rtlCol="0">
              <a:spAutoFit/>
            </a:bodyPr>
            <a:lstStyle/>
            <a:p>
              <a:pPr algn="ctr"/>
              <a:r>
                <a:rPr lang="en-US" dirty="0" smtClean="0"/>
                <a:t>Dr. Davis</a:t>
              </a:r>
              <a:endParaRPr lang="en-US" dirty="0"/>
            </a:p>
          </p:txBody>
        </p:sp>
      </p:grpSp>
      <p:grpSp>
        <p:nvGrpSpPr>
          <p:cNvPr id="50" name="Group 49"/>
          <p:cNvGrpSpPr/>
          <p:nvPr/>
        </p:nvGrpSpPr>
        <p:grpSpPr>
          <a:xfrm>
            <a:off x="1600200" y="2097643"/>
            <a:ext cx="1981200" cy="2245757"/>
            <a:chOff x="1752600" y="2133600"/>
            <a:chExt cx="1981200" cy="2245757"/>
          </a:xfrm>
        </p:grpSpPr>
        <p:sp>
          <p:nvSpPr>
            <p:cNvPr id="23" name="TextBox 22"/>
            <p:cNvSpPr txBox="1"/>
            <p:nvPr/>
          </p:nvSpPr>
          <p:spPr>
            <a:xfrm>
              <a:off x="1752600" y="4010025"/>
              <a:ext cx="1981200" cy="369332"/>
            </a:xfrm>
            <a:prstGeom prst="rect">
              <a:avLst/>
            </a:prstGeom>
            <a:noFill/>
          </p:spPr>
          <p:txBody>
            <a:bodyPr wrap="square" rtlCol="0">
              <a:spAutoFit/>
            </a:bodyPr>
            <a:lstStyle/>
            <a:p>
              <a:pPr algn="ctr"/>
              <a:r>
                <a:rPr lang="en-US" dirty="0" smtClean="0"/>
                <a:t>Ms. Bonnie </a:t>
              </a:r>
              <a:r>
                <a:rPr lang="en-US" dirty="0" err="1" smtClean="0"/>
                <a:t>Mattis</a:t>
              </a:r>
              <a:endParaRPr lang="en-US" dirty="0"/>
            </a:p>
          </p:txBody>
        </p:sp>
        <p:pic>
          <p:nvPicPr>
            <p:cNvPr id="2069" name="Picture 21"/>
            <p:cNvPicPr>
              <a:picLocks noChangeAspect="1" noChangeArrowheads="1"/>
            </p:cNvPicPr>
            <p:nvPr/>
          </p:nvPicPr>
          <p:blipFill>
            <a:blip r:embed="rId9"/>
            <a:srcRect/>
            <a:stretch>
              <a:fillRect/>
            </a:stretch>
          </p:blipFill>
          <p:spPr bwMode="auto">
            <a:xfrm>
              <a:off x="1788416" y="2133600"/>
              <a:ext cx="1869184" cy="1835150"/>
            </a:xfrm>
            <a:prstGeom prst="rect">
              <a:avLst/>
            </a:prstGeom>
            <a:noFill/>
            <a:ln w="9525">
              <a:noFill/>
              <a:miter lim="800000"/>
              <a:headEnd/>
              <a:tailEnd/>
            </a:ln>
            <a:effectLst/>
          </p:spPr>
        </p:pic>
      </p:grpSp>
      <p:grpSp>
        <p:nvGrpSpPr>
          <p:cNvPr id="52" name="Group 51"/>
          <p:cNvGrpSpPr/>
          <p:nvPr/>
        </p:nvGrpSpPr>
        <p:grpSpPr>
          <a:xfrm>
            <a:off x="5562600" y="2057400"/>
            <a:ext cx="1686860" cy="2247036"/>
            <a:chOff x="7457140" y="609600"/>
            <a:chExt cx="1686860" cy="2247036"/>
          </a:xfrm>
        </p:grpSpPr>
        <p:sp>
          <p:nvSpPr>
            <p:cNvPr id="29" name="TextBox 28"/>
            <p:cNvSpPr txBox="1"/>
            <p:nvPr/>
          </p:nvSpPr>
          <p:spPr>
            <a:xfrm>
              <a:off x="7696200" y="2487304"/>
              <a:ext cx="1219200" cy="369332"/>
            </a:xfrm>
            <a:prstGeom prst="rect">
              <a:avLst/>
            </a:prstGeom>
            <a:noFill/>
          </p:spPr>
          <p:txBody>
            <a:bodyPr wrap="square" rtlCol="0">
              <a:spAutoFit/>
            </a:bodyPr>
            <a:lstStyle/>
            <a:p>
              <a:pPr algn="ctr"/>
              <a:r>
                <a:rPr lang="en-US" dirty="0" smtClean="0"/>
                <a:t>Dr. </a:t>
              </a:r>
              <a:r>
                <a:rPr lang="en-US" dirty="0" err="1" smtClean="0"/>
                <a:t>Gan</a:t>
              </a:r>
              <a:endParaRPr lang="en-US" dirty="0"/>
            </a:p>
          </p:txBody>
        </p:sp>
        <p:pic>
          <p:nvPicPr>
            <p:cNvPr id="2070" name="Picture 22"/>
            <p:cNvPicPr>
              <a:picLocks noChangeAspect="1" noChangeArrowheads="1"/>
            </p:cNvPicPr>
            <p:nvPr/>
          </p:nvPicPr>
          <p:blipFill>
            <a:blip r:embed="rId10"/>
            <a:srcRect/>
            <a:stretch>
              <a:fillRect/>
            </a:stretch>
          </p:blipFill>
          <p:spPr bwMode="auto">
            <a:xfrm>
              <a:off x="7457140" y="609600"/>
              <a:ext cx="1686860" cy="1882775"/>
            </a:xfrm>
            <a:prstGeom prst="rect">
              <a:avLst/>
            </a:prstGeom>
            <a:noFill/>
            <a:ln w="9525">
              <a:noFill/>
              <a:miter lim="800000"/>
              <a:headEnd/>
              <a:tailEnd/>
            </a:ln>
            <a:effectLst/>
          </p:spPr>
        </p:pic>
      </p:grpSp>
      <p:grpSp>
        <p:nvGrpSpPr>
          <p:cNvPr id="36" name="Group 35"/>
          <p:cNvGrpSpPr/>
          <p:nvPr/>
        </p:nvGrpSpPr>
        <p:grpSpPr>
          <a:xfrm>
            <a:off x="7239000" y="914400"/>
            <a:ext cx="1600616" cy="2133600"/>
            <a:chOff x="2514600" y="4114800"/>
            <a:chExt cx="1600616" cy="2133600"/>
          </a:xfrm>
        </p:grpSpPr>
        <p:pic>
          <p:nvPicPr>
            <p:cNvPr id="2061" name="Picture 13"/>
            <p:cNvPicPr>
              <a:picLocks noChangeAspect="1" noChangeArrowheads="1"/>
            </p:cNvPicPr>
            <p:nvPr/>
          </p:nvPicPr>
          <p:blipFill>
            <a:blip r:embed="rId11"/>
            <a:srcRect/>
            <a:stretch>
              <a:fillRect/>
            </a:stretch>
          </p:blipFill>
          <p:spPr bwMode="auto">
            <a:xfrm>
              <a:off x="2514600" y="4114800"/>
              <a:ext cx="1600616" cy="1790700"/>
            </a:xfrm>
            <a:prstGeom prst="rect">
              <a:avLst/>
            </a:prstGeom>
            <a:noFill/>
            <a:ln w="9525">
              <a:noFill/>
              <a:miter lim="800000"/>
              <a:headEnd/>
              <a:tailEnd/>
            </a:ln>
            <a:effectLst/>
          </p:spPr>
        </p:pic>
        <p:sp>
          <p:nvSpPr>
            <p:cNvPr id="24" name="TextBox 23"/>
            <p:cNvSpPr txBox="1"/>
            <p:nvPr/>
          </p:nvSpPr>
          <p:spPr>
            <a:xfrm>
              <a:off x="2563504" y="5879068"/>
              <a:ext cx="1524000" cy="369332"/>
            </a:xfrm>
            <a:prstGeom prst="rect">
              <a:avLst/>
            </a:prstGeom>
            <a:noFill/>
          </p:spPr>
          <p:txBody>
            <a:bodyPr wrap="square" rtlCol="0">
              <a:spAutoFit/>
            </a:bodyPr>
            <a:lstStyle/>
            <a:p>
              <a:pPr algn="ctr"/>
              <a:r>
                <a:rPr lang="en-US" dirty="0" smtClean="0"/>
                <a:t>Dr. </a:t>
              </a:r>
              <a:r>
                <a:rPr lang="en-US" dirty="0" err="1" smtClean="0"/>
                <a:t>Olszewski</a:t>
              </a:r>
              <a:endParaRPr lang="en-US" dirty="0"/>
            </a:p>
          </p:txBody>
        </p:sp>
      </p:grpSp>
      <p:grpSp>
        <p:nvGrpSpPr>
          <p:cNvPr id="55" name="Group 54"/>
          <p:cNvGrpSpPr/>
          <p:nvPr/>
        </p:nvGrpSpPr>
        <p:grpSpPr>
          <a:xfrm>
            <a:off x="3505200" y="1562964"/>
            <a:ext cx="2057400" cy="5142636"/>
            <a:chOff x="3505200" y="1715364"/>
            <a:chExt cx="2057400" cy="5142636"/>
          </a:xfrm>
        </p:grpSpPr>
        <p:grpSp>
          <p:nvGrpSpPr>
            <p:cNvPr id="37" name="Group 36"/>
            <p:cNvGrpSpPr/>
            <p:nvPr/>
          </p:nvGrpSpPr>
          <p:grpSpPr>
            <a:xfrm>
              <a:off x="3657600" y="1715364"/>
              <a:ext cx="1782762" cy="2399436"/>
              <a:chOff x="3657600" y="2020164"/>
              <a:chExt cx="1782762" cy="2399436"/>
            </a:xfrm>
          </p:grpSpPr>
          <p:pic>
            <p:nvPicPr>
              <p:cNvPr id="2066" name="Picture 18"/>
              <p:cNvPicPr>
                <a:picLocks noChangeAspect="1" noChangeArrowheads="1"/>
              </p:cNvPicPr>
              <p:nvPr/>
            </p:nvPicPr>
            <p:blipFill>
              <a:blip r:embed="rId12"/>
              <a:srcRect/>
              <a:stretch>
                <a:fillRect/>
              </a:stretch>
            </p:blipFill>
            <p:spPr bwMode="auto">
              <a:xfrm>
                <a:off x="3657600" y="2020164"/>
                <a:ext cx="1782762" cy="2061457"/>
              </a:xfrm>
              <a:prstGeom prst="rect">
                <a:avLst/>
              </a:prstGeom>
              <a:noFill/>
              <a:ln w="9525">
                <a:noFill/>
                <a:miter lim="800000"/>
                <a:headEnd/>
                <a:tailEnd/>
              </a:ln>
              <a:effectLst/>
            </p:spPr>
          </p:pic>
          <p:sp>
            <p:nvSpPr>
              <p:cNvPr id="22" name="TextBox 21"/>
              <p:cNvSpPr txBox="1"/>
              <p:nvPr/>
            </p:nvSpPr>
            <p:spPr>
              <a:xfrm>
                <a:off x="3872552" y="4050268"/>
                <a:ext cx="1371600" cy="369332"/>
              </a:xfrm>
              <a:prstGeom prst="rect">
                <a:avLst/>
              </a:prstGeom>
              <a:noFill/>
            </p:spPr>
            <p:txBody>
              <a:bodyPr wrap="square" rtlCol="0">
                <a:spAutoFit/>
              </a:bodyPr>
              <a:lstStyle/>
              <a:p>
                <a:pPr algn="ctr"/>
                <a:r>
                  <a:rPr lang="en-US" dirty="0" smtClean="0"/>
                  <a:t>Dr. Herman</a:t>
                </a:r>
                <a:endParaRPr lang="en-US" dirty="0"/>
              </a:p>
            </p:txBody>
          </p:sp>
        </p:grpSp>
        <p:grpSp>
          <p:nvGrpSpPr>
            <p:cNvPr id="54" name="Group 53"/>
            <p:cNvGrpSpPr/>
            <p:nvPr/>
          </p:nvGrpSpPr>
          <p:grpSpPr>
            <a:xfrm>
              <a:off x="3505200" y="4240416"/>
              <a:ext cx="2057400" cy="2617584"/>
              <a:chOff x="3518848" y="4226768"/>
              <a:chExt cx="2057400" cy="2617584"/>
            </a:xfrm>
          </p:grpSpPr>
          <p:sp>
            <p:nvSpPr>
              <p:cNvPr id="32" name="TextBox 31"/>
              <p:cNvSpPr txBox="1"/>
              <p:nvPr/>
            </p:nvSpPr>
            <p:spPr>
              <a:xfrm>
                <a:off x="3518848" y="6475020"/>
                <a:ext cx="2057400" cy="369332"/>
              </a:xfrm>
              <a:prstGeom prst="rect">
                <a:avLst/>
              </a:prstGeom>
              <a:noFill/>
            </p:spPr>
            <p:txBody>
              <a:bodyPr wrap="square" rtlCol="0">
                <a:spAutoFit/>
              </a:bodyPr>
              <a:lstStyle/>
              <a:p>
                <a:pPr algn="ctr"/>
                <a:r>
                  <a:rPr lang="en-US" dirty="0" smtClean="0"/>
                  <a:t>Ms. Yvonne </a:t>
                </a:r>
                <a:r>
                  <a:rPr lang="en-US" dirty="0" err="1" smtClean="0"/>
                  <a:t>Marsan</a:t>
                </a:r>
                <a:endParaRPr lang="en-US" dirty="0"/>
              </a:p>
            </p:txBody>
          </p:sp>
          <p:pic>
            <p:nvPicPr>
              <p:cNvPr id="2071" name="Picture 23"/>
              <p:cNvPicPr>
                <a:picLocks noChangeAspect="1" noChangeArrowheads="1"/>
              </p:cNvPicPr>
              <p:nvPr/>
            </p:nvPicPr>
            <p:blipFill>
              <a:blip r:embed="rId13"/>
              <a:srcRect/>
              <a:stretch>
                <a:fillRect/>
              </a:stretch>
            </p:blipFill>
            <p:spPr bwMode="auto">
              <a:xfrm>
                <a:off x="3692856" y="4226768"/>
                <a:ext cx="1697038" cy="2250232"/>
              </a:xfrm>
              <a:prstGeom prst="rect">
                <a:avLst/>
              </a:prstGeom>
              <a:noFill/>
              <a:ln w="9525">
                <a:noFill/>
                <a:miter lim="800000"/>
                <a:headEnd/>
                <a:tailEnd/>
              </a:ln>
              <a:effectLst/>
            </p:spPr>
          </p:pic>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Areas of Specialization</a:t>
            </a:r>
            <a:endParaRPr lang="en-US" dirty="0"/>
          </a:p>
        </p:txBody>
      </p:sp>
      <p:sp>
        <p:nvSpPr>
          <p:cNvPr id="3" name="Content Placeholder 2"/>
          <p:cNvSpPr>
            <a:spLocks noGrp="1"/>
          </p:cNvSpPr>
          <p:nvPr>
            <p:ph idx="1"/>
          </p:nvPr>
        </p:nvSpPr>
        <p:spPr>
          <a:xfrm>
            <a:off x="457200" y="1600200"/>
            <a:ext cx="8686800" cy="5257800"/>
          </a:xfrm>
        </p:spPr>
        <p:txBody>
          <a:bodyPr>
            <a:normAutofit fontScale="47500" lnSpcReduction="20000"/>
          </a:bodyPr>
          <a:lstStyle/>
          <a:p>
            <a:pPr>
              <a:buNone/>
            </a:pPr>
            <a:r>
              <a:rPr lang="en-US" sz="4200" b="1" dirty="0" smtClean="0"/>
              <a:t>Atomic Physics</a:t>
            </a:r>
          </a:p>
          <a:p>
            <a:pPr>
              <a:buNone/>
            </a:pPr>
            <a:r>
              <a:rPr lang="en-US" sz="3800" dirty="0" smtClean="0"/>
              <a:t>Charge exchange in atomic collisions; response of atoms to intense electro-magnetic fields; atomic structure studies; </a:t>
            </a:r>
            <a:r>
              <a:rPr lang="en-US" sz="3800" dirty="0" err="1" smtClean="0"/>
              <a:t>autoionization</a:t>
            </a:r>
            <a:r>
              <a:rPr lang="en-US" sz="3800" dirty="0" smtClean="0"/>
              <a:t>. Professors </a:t>
            </a:r>
            <a:r>
              <a:rPr lang="en-US" sz="3800" dirty="0" err="1" smtClean="0"/>
              <a:t>Alexanian</a:t>
            </a:r>
            <a:r>
              <a:rPr lang="en-US" sz="3800" dirty="0" smtClean="0"/>
              <a:t>, Davis, Moyer</a:t>
            </a:r>
          </a:p>
          <a:p>
            <a:pPr>
              <a:buNone/>
            </a:pPr>
            <a:r>
              <a:rPr lang="en-US" sz="4200" b="1" dirty="0" smtClean="0"/>
              <a:t>Marine Sciences</a:t>
            </a:r>
          </a:p>
          <a:p>
            <a:pPr>
              <a:buNone/>
            </a:pPr>
            <a:r>
              <a:rPr lang="en-US" sz="3800" dirty="0" smtClean="0"/>
              <a:t>Physical oceanography; general ocean circulation; air-sea interaction and climate; global distributions of sea surface salinity; ocean observing systems; coastal fluid dynamics and large-scale coastal morphology; coral reef ecology. Professors Bingham, McNamara, Morrison, Moss</a:t>
            </a:r>
          </a:p>
          <a:p>
            <a:pPr>
              <a:buNone/>
            </a:pPr>
            <a:r>
              <a:rPr lang="en-US" sz="4200" b="1" dirty="0" smtClean="0"/>
              <a:t>Mathematical Physics </a:t>
            </a:r>
            <a:r>
              <a:rPr lang="en-US" sz="3800" b="1" dirty="0" smtClean="0"/>
              <a:t> </a:t>
            </a:r>
            <a:r>
              <a:rPr lang="en-US" sz="3800" dirty="0" smtClean="0"/>
              <a:t>                            </a:t>
            </a:r>
          </a:p>
          <a:p>
            <a:pPr>
              <a:buNone/>
            </a:pPr>
            <a:r>
              <a:rPr lang="en-US" sz="3800" dirty="0" smtClean="0"/>
              <a:t>Nonlinear wave equations; complexity theory and chaos; coupled human-environmental dynamical systems; general relativity; geometric methods for </a:t>
            </a:r>
            <a:r>
              <a:rPr lang="en-US" sz="3800" dirty="0" err="1" smtClean="0"/>
              <a:t>pde's</a:t>
            </a:r>
            <a:r>
              <a:rPr lang="en-US" sz="3800" dirty="0" smtClean="0"/>
              <a:t>;  numerical analysis; generalized transforms. Professors Herman, McNamara</a:t>
            </a:r>
          </a:p>
          <a:p>
            <a:pPr>
              <a:buNone/>
            </a:pPr>
            <a:r>
              <a:rPr lang="en-US" sz="4200" b="1" dirty="0" smtClean="0"/>
              <a:t>Nuclear and Particle Physics</a:t>
            </a:r>
          </a:p>
          <a:p>
            <a:pPr>
              <a:buNone/>
            </a:pPr>
            <a:r>
              <a:rPr lang="en-US" sz="3800" dirty="0" smtClean="0"/>
              <a:t>Low energy few-nucleon systems; </a:t>
            </a:r>
            <a:r>
              <a:rPr lang="en-US" sz="3800" dirty="0" err="1" smtClean="0"/>
              <a:t>hypernuclear</a:t>
            </a:r>
            <a:r>
              <a:rPr lang="en-US" sz="3800" dirty="0" smtClean="0"/>
              <a:t> physics; quantum chromo-dynamics; string theory.</a:t>
            </a:r>
            <a:br>
              <a:rPr lang="en-US" sz="3800" dirty="0" smtClean="0"/>
            </a:br>
            <a:r>
              <a:rPr lang="en-US" sz="3800" dirty="0" smtClean="0"/>
              <a:t>Professors Black, </a:t>
            </a:r>
            <a:r>
              <a:rPr lang="en-US" sz="3800" dirty="0" err="1" smtClean="0"/>
              <a:t>Gan</a:t>
            </a:r>
            <a:r>
              <a:rPr lang="en-US" sz="3800" dirty="0" smtClean="0"/>
              <a:t>, </a:t>
            </a:r>
            <a:r>
              <a:rPr lang="en-US" sz="3800" dirty="0" err="1" smtClean="0"/>
              <a:t>Olszewski</a:t>
            </a:r>
            <a:endParaRPr lang="en-US" sz="3800" dirty="0" smtClean="0"/>
          </a:p>
          <a:p>
            <a:pPr>
              <a:buNone/>
            </a:pPr>
            <a:r>
              <a:rPr lang="en-US" sz="4200" b="1" dirty="0" smtClean="0"/>
              <a:t>Physics Education</a:t>
            </a:r>
          </a:p>
          <a:p>
            <a:pPr>
              <a:buNone/>
            </a:pPr>
            <a:r>
              <a:rPr lang="en-US" sz="3800" dirty="0" smtClean="0"/>
              <a:t>Instructional technology; general physics pedagogy. Professors Black, Herman, Moyer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What is Physics?</a:t>
            </a:r>
            <a:endParaRPr lang="en-US" dirty="0"/>
          </a:p>
        </p:txBody>
      </p:sp>
      <p:sp>
        <p:nvSpPr>
          <p:cNvPr id="3" name="Content Placeholder 2"/>
          <p:cNvSpPr>
            <a:spLocks noGrp="1"/>
          </p:cNvSpPr>
          <p:nvPr>
            <p:ph idx="1"/>
          </p:nvPr>
        </p:nvSpPr>
        <p:spPr>
          <a:xfrm>
            <a:off x="457200" y="1447800"/>
            <a:ext cx="8534400" cy="609600"/>
          </a:xfrm>
        </p:spPr>
        <p:txBody>
          <a:bodyPr>
            <a:noAutofit/>
          </a:bodyPr>
          <a:lstStyle/>
          <a:p>
            <a:pPr>
              <a:buNone/>
            </a:pPr>
            <a:r>
              <a:rPr lang="en-US" sz="1800" dirty="0" smtClean="0"/>
              <a:t>Physics </a:t>
            </a:r>
            <a:r>
              <a:rPr lang="en-US" sz="1800" dirty="0"/>
              <a:t>encompasses the study of the </a:t>
            </a:r>
            <a:r>
              <a:rPr lang="en-US" sz="1800" dirty="0" smtClean="0"/>
              <a:t>universe</a:t>
            </a:r>
          </a:p>
          <a:p>
            <a:pPr>
              <a:buNone/>
            </a:pPr>
            <a:r>
              <a:rPr lang="en-US" sz="1800" dirty="0"/>
              <a:t> </a:t>
            </a:r>
            <a:r>
              <a:rPr lang="en-US" sz="1800" dirty="0" smtClean="0"/>
              <a:t>                              </a:t>
            </a:r>
            <a:r>
              <a:rPr lang="en-US" sz="1800" dirty="0"/>
              <a:t>from the largest galaxies to the smallest subatomic particles. </a:t>
            </a:r>
          </a:p>
        </p:txBody>
      </p:sp>
      <p:pic>
        <p:nvPicPr>
          <p:cNvPr id="5" name="Picture 8"/>
          <p:cNvPicPr>
            <a:picLocks noChangeAspect="1" noChangeArrowheads="1"/>
          </p:cNvPicPr>
          <p:nvPr/>
        </p:nvPicPr>
        <p:blipFill>
          <a:blip r:embed="rId2"/>
          <a:srcRect/>
          <a:stretch>
            <a:fillRect/>
          </a:stretch>
        </p:blipFill>
        <p:spPr bwMode="auto">
          <a:xfrm>
            <a:off x="825834" y="2151062"/>
            <a:ext cx="7251366" cy="4706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572000" y="1447800"/>
            <a:ext cx="4391025" cy="3495675"/>
          </a:xfrm>
          <a:prstGeom prst="rect">
            <a:avLst/>
          </a:prstGeom>
          <a:noFill/>
          <a:ln w="9525">
            <a:noFill/>
            <a:miter lim="800000"/>
            <a:headEnd/>
            <a:tailEnd/>
          </a:ln>
          <a:effectLst/>
        </p:spPr>
      </p:pic>
      <p:sp>
        <p:nvSpPr>
          <p:cNvPr id="2" name="Title 1"/>
          <p:cNvSpPr>
            <a:spLocks noGrp="1"/>
          </p:cNvSpPr>
          <p:nvPr>
            <p:ph type="title"/>
          </p:nvPr>
        </p:nvSpPr>
        <p:spPr>
          <a:xfrm>
            <a:off x="457200" y="533400"/>
            <a:ext cx="8229600" cy="1143000"/>
          </a:xfrm>
        </p:spPr>
        <p:txBody>
          <a:bodyPr/>
          <a:lstStyle/>
          <a:p>
            <a:r>
              <a:rPr lang="en-US" dirty="0" smtClean="0"/>
              <a:t>Physics is Exciting!</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buNone/>
            </a:pPr>
            <a:r>
              <a:rPr lang="en-US" dirty="0" smtClean="0"/>
              <a:t>Discoveries from physics have </a:t>
            </a:r>
          </a:p>
          <a:p>
            <a:pPr>
              <a:buNone/>
            </a:pPr>
            <a:r>
              <a:rPr lang="en-US" dirty="0" smtClean="0"/>
              <a:t>revolutionized the world.</a:t>
            </a:r>
          </a:p>
          <a:p>
            <a:r>
              <a:rPr lang="en-US" dirty="0" smtClean="0"/>
              <a:t>intriguing topics </a:t>
            </a:r>
          </a:p>
          <a:p>
            <a:pPr lvl="1"/>
            <a:r>
              <a:rPr lang="en-US" dirty="0" smtClean="0"/>
              <a:t>lasers, superconductors, </a:t>
            </a:r>
          </a:p>
          <a:p>
            <a:pPr lvl="1"/>
            <a:r>
              <a:rPr lang="en-US" dirty="0" smtClean="0"/>
              <a:t>black holes, </a:t>
            </a:r>
          </a:p>
          <a:p>
            <a:pPr lvl="1"/>
            <a:r>
              <a:rPr lang="en-US" dirty="0" smtClean="0"/>
              <a:t>quantum mechanics, </a:t>
            </a:r>
          </a:p>
          <a:p>
            <a:pPr lvl="1"/>
            <a:r>
              <a:rPr lang="en-US" dirty="0" smtClean="0"/>
              <a:t>big bang theory, relativity, …</a:t>
            </a:r>
          </a:p>
          <a:p>
            <a:r>
              <a:rPr lang="en-US" dirty="0" smtClean="0"/>
              <a:t>fascinating topics </a:t>
            </a:r>
          </a:p>
          <a:p>
            <a:pPr lvl="1"/>
            <a:r>
              <a:rPr lang="en-US" dirty="0" smtClean="0"/>
              <a:t>why the sky is blue, </a:t>
            </a:r>
          </a:p>
          <a:p>
            <a:pPr lvl="1"/>
            <a:r>
              <a:rPr lang="en-US" dirty="0" smtClean="0"/>
              <a:t>why sunsets are red, </a:t>
            </a:r>
          </a:p>
          <a:p>
            <a:pPr lvl="1"/>
            <a:r>
              <a:rPr lang="en-US" dirty="0" smtClean="0"/>
              <a:t>why ice floats. </a:t>
            </a:r>
          </a:p>
          <a:p>
            <a:pPr>
              <a:buNone/>
            </a:pPr>
            <a:r>
              <a:rPr lang="en-US" dirty="0" smtClean="0"/>
              <a:t>Physicists are explorers trying to understand the world around them. </a:t>
            </a:r>
          </a:p>
          <a:p>
            <a:r>
              <a:rPr lang="en-US" dirty="0" smtClean="0"/>
              <a:t>From American Institute of Physics (AIP)</a:t>
            </a:r>
            <a:endParaRPr lang="en-US" dirty="0" smtClean="0"/>
          </a:p>
          <a:p>
            <a:pPr lvl="1"/>
            <a:r>
              <a:rPr lang="en-US" dirty="0" smtClean="0"/>
              <a:t>The majority of students major in physics for shear enjoyment</a:t>
            </a:r>
          </a:p>
          <a:p>
            <a:pPr lvl="1"/>
            <a:r>
              <a:rPr lang="en-US" dirty="0" smtClean="0"/>
              <a:t>86% of the alumni report that they would major in physics again if they had it to do over.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846138"/>
            <a:ext cx="8229600" cy="1020762"/>
          </a:xfrm>
        </p:spPr>
        <p:txBody>
          <a:bodyPr/>
          <a:lstStyle/>
          <a:p>
            <a:r>
              <a:rPr lang="en-US"/>
              <a:t>Challenging Courses</a:t>
            </a:r>
          </a:p>
        </p:txBody>
      </p:sp>
      <p:sp>
        <p:nvSpPr>
          <p:cNvPr id="5" name="Rectangle 9"/>
          <p:cNvSpPr txBox="1">
            <a:spLocks noChangeArrowheads="1"/>
          </p:cNvSpPr>
          <p:nvPr/>
        </p:nvSpPr>
        <p:spPr>
          <a:xfrm>
            <a:off x="152400" y="1866900"/>
            <a:ext cx="3733800" cy="47625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Classical Dynamics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Electricity and Magnetism</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Physical Oceanography</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Quantum Mechanics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Electronics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Optics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Astronomy</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Chaos &amp; Complexity</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Archeoastronomy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General Relativity</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High Energy Physics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000" dirty="0" smtClean="0"/>
              <a:t>Cosmology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7"/>
          <p:cNvPicPr>
            <a:picLocks noChangeAspect="1" noChangeArrowheads="1"/>
          </p:cNvPicPr>
          <p:nvPr/>
        </p:nvPicPr>
        <p:blipFill>
          <a:blip r:embed="rId2"/>
          <a:srcRect/>
          <a:stretch>
            <a:fillRect/>
          </a:stretch>
        </p:blipFill>
        <p:spPr bwMode="auto">
          <a:xfrm>
            <a:off x="3200400" y="1958975"/>
            <a:ext cx="6019800" cy="4518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Physics Requirements</a:t>
            </a:r>
            <a:endParaRPr lang="en-US" dirty="0"/>
          </a:p>
        </p:txBody>
      </p:sp>
      <p:sp>
        <p:nvSpPr>
          <p:cNvPr id="3" name="Content Placeholder 2"/>
          <p:cNvSpPr>
            <a:spLocks noGrp="1"/>
          </p:cNvSpPr>
          <p:nvPr>
            <p:ph idx="1"/>
          </p:nvPr>
        </p:nvSpPr>
        <p:spPr>
          <a:xfrm>
            <a:off x="228600" y="1600200"/>
            <a:ext cx="8686800" cy="5029200"/>
          </a:xfrm>
        </p:spPr>
        <p:txBody>
          <a:bodyPr>
            <a:noAutofit/>
          </a:bodyPr>
          <a:lstStyle/>
          <a:p>
            <a:pPr>
              <a:buNone/>
            </a:pPr>
            <a:r>
              <a:rPr lang="en-US" sz="2000" b="1" dirty="0" smtClean="0"/>
              <a:t>Requirements for a Major in Physics for the B.A. Degree: </a:t>
            </a:r>
            <a:r>
              <a:rPr lang="en-US" sz="2000" dirty="0" smtClean="0"/>
              <a:t>46 hours. PHY 201-202, 260, 300, 321, 335, plus 6 hours of physics course electives at the 300-400 level; CHM 101-102; MAT 161-162 and 261. </a:t>
            </a:r>
          </a:p>
          <a:p>
            <a:pPr>
              <a:buNone/>
            </a:pPr>
            <a:endParaRPr lang="en-US" sz="2000" b="1" dirty="0" smtClean="0"/>
          </a:p>
          <a:p>
            <a:pPr>
              <a:buNone/>
            </a:pPr>
            <a:r>
              <a:rPr lang="en-US" sz="2000" b="1" dirty="0" smtClean="0"/>
              <a:t>Requirements for a Major in Physics for the B.S. Degree: </a:t>
            </a:r>
            <a:r>
              <a:rPr lang="en-US" sz="2000" dirty="0" smtClean="0"/>
              <a:t>PHY 201-202, 311, 321, 335, 411, 444, 455, and 495; CHM 101- 102; MAT 161-162, 261, and 361; These core courses must be supplemented with one of the following options to fulfill the degree requirements.</a:t>
            </a:r>
          </a:p>
          <a:p>
            <a:pPr>
              <a:buNone/>
            </a:pPr>
            <a:endParaRPr lang="en-US" sz="2000" b="1" dirty="0" smtClean="0"/>
          </a:p>
          <a:p>
            <a:pPr>
              <a:buNone/>
            </a:pPr>
            <a:r>
              <a:rPr lang="en-US" sz="2000" b="1" dirty="0" smtClean="0"/>
              <a:t>Option 1. General Physics</a:t>
            </a:r>
            <a:r>
              <a:rPr lang="en-US" sz="2000" dirty="0" smtClean="0"/>
              <a:t>. 66 hours. Core requirements plus PHY 300, 322, 400, and 412; MAT 335.</a:t>
            </a:r>
          </a:p>
          <a:p>
            <a:pPr>
              <a:buNone/>
            </a:pPr>
            <a:endParaRPr lang="en-US" sz="2000" b="1" dirty="0" smtClean="0"/>
          </a:p>
          <a:p>
            <a:pPr>
              <a:buNone/>
            </a:pPr>
            <a:r>
              <a:rPr lang="en-US" sz="2000" b="1" dirty="0" smtClean="0"/>
              <a:t>Option 2. Physical Oceanography</a:t>
            </a:r>
            <a:r>
              <a:rPr lang="en-US" sz="2000" dirty="0" smtClean="0"/>
              <a:t>. 72 hours. Core requirements plus PHY 315, 350, 475, 477, 481 and 1 course chosen from PHY 478, 479, 480; and GLY 150.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5075</TotalTime>
  <Words>865</Words>
  <Application>Microsoft Office PowerPoint</Application>
  <PresentationFormat>On-screen Show (4:3)</PresentationFormat>
  <Paragraphs>154</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Microsoft Office Excel Chart</vt:lpstr>
      <vt:lpstr>Slide 1</vt:lpstr>
      <vt:lpstr>Program</vt:lpstr>
      <vt:lpstr>Why Would I Major in Physics?</vt:lpstr>
      <vt:lpstr>Faculty &amp; Staff</vt:lpstr>
      <vt:lpstr>Areas of Specialization</vt:lpstr>
      <vt:lpstr>What is Physics?</vt:lpstr>
      <vt:lpstr>Physics is Exciting!</vt:lpstr>
      <vt:lpstr>Challenging Courses</vt:lpstr>
      <vt:lpstr>Physics Requirements</vt:lpstr>
      <vt:lpstr>Other Options</vt:lpstr>
      <vt:lpstr>Electrical Engineering Earn UNCW &amp; NCSU Degrees in 5 years</vt:lpstr>
      <vt:lpstr>What is Physical Oceanography?</vt:lpstr>
      <vt:lpstr>Undergraduate Experiences</vt:lpstr>
      <vt:lpstr>Student Groups</vt:lpstr>
      <vt:lpstr>What Can I Do With A Physics Degree?</vt:lpstr>
      <vt:lpstr>Slide 16</vt:lpstr>
      <vt:lpstr>Take Home Messages</vt:lpstr>
      <vt:lpstr>Physics Demonstration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Herman, Russell</dc:creator>
  <cp:lastModifiedBy>Herman, Russell</cp:lastModifiedBy>
  <cp:revision>17</cp:revision>
  <dcterms:created xsi:type="dcterms:W3CDTF">2010-10-18T23:54:32Z</dcterms:created>
  <dcterms:modified xsi:type="dcterms:W3CDTF">2010-10-22T12:30:20Z</dcterms:modified>
</cp:coreProperties>
</file>