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0" r:id="rId6"/>
    <p:sldId id="258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2" y="-4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424B-C2EA-4312-98FD-FC49A01BBCD9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CC862E5-199A-4260-9D50-2BAB734A3A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424B-C2EA-4312-98FD-FC49A01BBCD9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862E5-199A-4260-9D50-2BAB734A3A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424B-C2EA-4312-98FD-FC49A01BBCD9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862E5-199A-4260-9D50-2BAB734A3A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424B-C2EA-4312-98FD-FC49A01BBCD9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CC862E5-199A-4260-9D50-2BAB734A3A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424B-C2EA-4312-98FD-FC49A01BBCD9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862E5-199A-4260-9D50-2BAB734A3AF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424B-C2EA-4312-98FD-FC49A01BBCD9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862E5-199A-4260-9D50-2BAB734A3A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424B-C2EA-4312-98FD-FC49A01BBCD9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CC862E5-199A-4260-9D50-2BAB734A3AF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424B-C2EA-4312-98FD-FC49A01BBCD9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862E5-199A-4260-9D50-2BAB734A3A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424B-C2EA-4312-98FD-FC49A01BBCD9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862E5-199A-4260-9D50-2BAB734A3A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424B-C2EA-4312-98FD-FC49A01BBCD9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862E5-199A-4260-9D50-2BAB734A3A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424B-C2EA-4312-98FD-FC49A01BBCD9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862E5-199A-4260-9D50-2BAB734A3AF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022424B-C2EA-4312-98FD-FC49A01BBCD9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CC862E5-199A-4260-9D50-2BAB734A3AF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paleofaileo.tumblr.com/post/27570397613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hyperlink" Target="http://mlkshk.com/user/pk/3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://www.thepowerofintroverts.com/" TargetMode="External"/><Relationship Id="rId4" Type="http://schemas.openxmlformats.org/officeDocument/2006/relationships/hyperlink" Target="http://www.ted.com/talks/susan_cain_the_power_of_introverts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mbleupon.com/su/2Rq4SN/jerrybrito.org/post/6114304704/top-ten-myths-about-introverts" TargetMode="Externa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upload.wikimedia.org/wikipedia/commons/4/4b/ExtrovertIntrovertSpectrum.pn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upload.wikimedia.org/wikipedia/commons/4/4b/ExtrovertIntrovertSpectrum.pn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chronicle.com/article/Screening-Out-the-Introverts/131520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Engaging introverts in the classroom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6019800"/>
            <a:ext cx="8458200" cy="457200"/>
          </a:xfrm>
        </p:spPr>
        <p:txBody>
          <a:bodyPr/>
          <a:lstStyle/>
          <a:p>
            <a:r>
              <a:rPr lang="en-US" dirty="0" smtClean="0"/>
              <a:t>Lisa Buchanan, Marsha Carr, and Russell Herman</a:t>
            </a:r>
            <a:endParaRPr lang="en-US" dirty="0"/>
          </a:p>
        </p:txBody>
      </p:sp>
      <p:pic>
        <p:nvPicPr>
          <p:cNvPr id="1028" name="Picture 4" descr="http://t0.gstatic.com/images?q=tbn:ANd9GcRcovOrUt2_HmiVm1KYRKbl0DdqnFz8zK6PQ-7joLdWRYFoyn8_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271" y="381000"/>
            <a:ext cx="4088129" cy="408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mlkshk.com/r/FYQD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4419600" cy="408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16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65563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The Power of Introvert in a World That Can’t Stop Talking, by Susan Cain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590800"/>
            <a:ext cx="3733800" cy="3513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http://86c63055022b788e8ce5-0349448b2fdf138d138784589521b3c1.r1.cf1.rackcdn.com/cblog_1d311285f4-thumb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12099"/>
            <a:ext cx="4852447" cy="273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953000" y="2176790"/>
            <a:ext cx="42672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hlinkClick r:id="rId4"/>
              </a:rPr>
              <a:t>http://www.ted.com/talks/susan_cain_the_power_of_introverts.html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sp>
        <p:nvSpPr>
          <p:cNvPr id="6" name="Rectangle 5"/>
          <p:cNvSpPr/>
          <p:nvPr/>
        </p:nvSpPr>
        <p:spPr>
          <a:xfrm>
            <a:off x="609600" y="4724400"/>
            <a:ext cx="3993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5"/>
              </a:rPr>
              <a:t>http://www.thepowerofintroverts.com/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5" name="Picture 7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59" y="5257800"/>
            <a:ext cx="6175541" cy="1435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060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" y="2702560"/>
            <a:ext cx="9001760" cy="53746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Would you know one if you saw one?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68362"/>
            <a:ext cx="8686800" cy="1798638"/>
          </a:xfrm>
        </p:spPr>
        <p:txBody>
          <a:bodyPr>
            <a:normAutofit fontScale="25000" lnSpcReduction="20000"/>
          </a:bodyPr>
          <a:lstStyle/>
          <a:p>
            <a:r>
              <a:rPr lang="en-US" sz="4800" b="1" dirty="0">
                <a:solidFill>
                  <a:srgbClr val="0070C0"/>
                </a:solidFill>
              </a:rPr>
              <a:t>Abraham Lincoln, </a:t>
            </a:r>
            <a:r>
              <a:rPr lang="en-US" sz="4800" b="1" dirty="0" smtClean="0">
                <a:solidFill>
                  <a:srgbClr val="0070C0"/>
                </a:solidFill>
              </a:rPr>
              <a:t>      		Eleanor </a:t>
            </a:r>
            <a:r>
              <a:rPr lang="en-US" sz="4800" b="1" dirty="0">
                <a:solidFill>
                  <a:srgbClr val="0070C0"/>
                </a:solidFill>
              </a:rPr>
              <a:t>Roosevelt, </a:t>
            </a:r>
            <a:r>
              <a:rPr lang="en-US" sz="4800" b="1" dirty="0" smtClean="0">
                <a:solidFill>
                  <a:srgbClr val="0070C0"/>
                </a:solidFill>
              </a:rPr>
              <a:t>		Rosa </a:t>
            </a:r>
            <a:r>
              <a:rPr lang="en-US" sz="4800" b="1" dirty="0">
                <a:solidFill>
                  <a:srgbClr val="0070C0"/>
                </a:solidFill>
              </a:rPr>
              <a:t>Parks, </a:t>
            </a:r>
            <a:endParaRPr lang="en-US" sz="4800" b="1" dirty="0" smtClean="0">
              <a:solidFill>
                <a:srgbClr val="0070C0"/>
              </a:solidFill>
            </a:endParaRPr>
          </a:p>
          <a:p>
            <a:r>
              <a:rPr lang="en-US" sz="4800" b="1" dirty="0" smtClean="0">
                <a:solidFill>
                  <a:srgbClr val="0070C0"/>
                </a:solidFill>
              </a:rPr>
              <a:t>Marcel </a:t>
            </a:r>
            <a:r>
              <a:rPr lang="en-US" sz="4800" b="1" dirty="0">
                <a:solidFill>
                  <a:srgbClr val="0070C0"/>
                </a:solidFill>
              </a:rPr>
              <a:t>Proust, </a:t>
            </a:r>
            <a:r>
              <a:rPr lang="en-US" sz="4800" b="1" dirty="0" smtClean="0">
                <a:solidFill>
                  <a:srgbClr val="0070C0"/>
                </a:solidFill>
              </a:rPr>
              <a:t>		</a:t>
            </a:r>
            <a:r>
              <a:rPr lang="en-US" sz="4800" b="1" dirty="0" err="1" smtClean="0">
                <a:solidFill>
                  <a:srgbClr val="0070C0"/>
                </a:solidFill>
              </a:rPr>
              <a:t>Frédéric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>
                <a:solidFill>
                  <a:srgbClr val="0070C0"/>
                </a:solidFill>
              </a:rPr>
              <a:t>Chopin, </a:t>
            </a:r>
            <a:r>
              <a:rPr lang="en-US" sz="4800" b="1" dirty="0" smtClean="0">
                <a:solidFill>
                  <a:srgbClr val="0070C0"/>
                </a:solidFill>
              </a:rPr>
              <a:t>		Charles </a:t>
            </a:r>
            <a:r>
              <a:rPr lang="en-US" sz="4800" b="1" dirty="0">
                <a:solidFill>
                  <a:srgbClr val="0070C0"/>
                </a:solidFill>
              </a:rPr>
              <a:t>Darwin, </a:t>
            </a:r>
            <a:r>
              <a:rPr lang="en-US" sz="4800" b="1" dirty="0" smtClean="0">
                <a:solidFill>
                  <a:srgbClr val="0070C0"/>
                </a:solidFill>
              </a:rPr>
              <a:t>	</a:t>
            </a:r>
            <a:endParaRPr lang="en-US" sz="4800" b="1" dirty="0">
              <a:solidFill>
                <a:srgbClr val="0070C0"/>
              </a:solidFill>
            </a:endParaRPr>
          </a:p>
          <a:p>
            <a:r>
              <a:rPr lang="en-US" sz="4800" b="1" dirty="0" smtClean="0">
                <a:solidFill>
                  <a:srgbClr val="0070C0"/>
                </a:solidFill>
              </a:rPr>
              <a:t>Mother </a:t>
            </a:r>
            <a:r>
              <a:rPr lang="en-US" sz="4800" b="1" dirty="0">
                <a:solidFill>
                  <a:srgbClr val="0070C0"/>
                </a:solidFill>
              </a:rPr>
              <a:t>Teresa, </a:t>
            </a:r>
            <a:r>
              <a:rPr lang="en-US" sz="4800" b="1" dirty="0" smtClean="0">
                <a:solidFill>
                  <a:srgbClr val="0070C0"/>
                </a:solidFill>
              </a:rPr>
              <a:t>		Gandhi ,			Dale </a:t>
            </a:r>
            <a:r>
              <a:rPr lang="en-US" sz="4800" b="1" dirty="0">
                <a:solidFill>
                  <a:srgbClr val="0070C0"/>
                </a:solidFill>
              </a:rPr>
              <a:t>Carnegie, </a:t>
            </a:r>
            <a:endParaRPr lang="en-US" sz="4800" b="1" dirty="0" smtClean="0">
              <a:solidFill>
                <a:srgbClr val="0070C0"/>
              </a:solidFill>
            </a:endParaRPr>
          </a:p>
          <a:p>
            <a:r>
              <a:rPr lang="en-US" sz="4800" b="1" dirty="0" smtClean="0">
                <a:solidFill>
                  <a:srgbClr val="0070C0"/>
                </a:solidFill>
              </a:rPr>
              <a:t>Steven </a:t>
            </a:r>
            <a:r>
              <a:rPr lang="en-US" sz="4800" b="1" dirty="0">
                <a:solidFill>
                  <a:srgbClr val="0070C0"/>
                </a:solidFill>
              </a:rPr>
              <a:t>Spielberg, </a:t>
            </a:r>
            <a:r>
              <a:rPr lang="en-US" sz="4800" b="1" dirty="0" smtClean="0">
                <a:solidFill>
                  <a:srgbClr val="0070C0"/>
                </a:solidFill>
              </a:rPr>
              <a:t>		J.K</a:t>
            </a:r>
            <a:r>
              <a:rPr lang="en-US" sz="4800" b="1" dirty="0">
                <a:solidFill>
                  <a:srgbClr val="0070C0"/>
                </a:solidFill>
              </a:rPr>
              <a:t>. Rowling, </a:t>
            </a:r>
            <a:r>
              <a:rPr lang="en-US" sz="4800" b="1" dirty="0" smtClean="0">
                <a:solidFill>
                  <a:srgbClr val="0070C0"/>
                </a:solidFill>
              </a:rPr>
              <a:t>			Charles </a:t>
            </a:r>
            <a:r>
              <a:rPr lang="en-US" sz="4800" b="1" dirty="0">
                <a:solidFill>
                  <a:srgbClr val="0070C0"/>
                </a:solidFill>
              </a:rPr>
              <a:t>Schulz, </a:t>
            </a:r>
            <a:r>
              <a:rPr lang="en-US" sz="4800" b="1" dirty="0" smtClean="0">
                <a:solidFill>
                  <a:srgbClr val="0070C0"/>
                </a:solidFill>
              </a:rPr>
              <a:t>	</a:t>
            </a:r>
          </a:p>
          <a:p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>
                <a:solidFill>
                  <a:srgbClr val="0070C0"/>
                </a:solidFill>
              </a:rPr>
              <a:t>Barack Obama, </a:t>
            </a:r>
            <a:r>
              <a:rPr lang="en-US" sz="4800" b="1" dirty="0" smtClean="0">
                <a:solidFill>
                  <a:srgbClr val="0070C0"/>
                </a:solidFill>
              </a:rPr>
              <a:t>		Mitt </a:t>
            </a:r>
            <a:r>
              <a:rPr lang="en-US" sz="4800" b="1" dirty="0">
                <a:solidFill>
                  <a:srgbClr val="0070C0"/>
                </a:solidFill>
              </a:rPr>
              <a:t>Romney, </a:t>
            </a:r>
            <a:r>
              <a:rPr lang="en-US" sz="4800" b="1" dirty="0" smtClean="0">
                <a:solidFill>
                  <a:srgbClr val="0070C0"/>
                </a:solidFill>
              </a:rPr>
              <a:t>			Ron Paul,</a:t>
            </a:r>
            <a:endParaRPr lang="en-US" sz="4800" b="1" dirty="0">
              <a:solidFill>
                <a:srgbClr val="0070C0"/>
              </a:solidFill>
            </a:endParaRPr>
          </a:p>
          <a:p>
            <a:r>
              <a:rPr lang="en-US" sz="4800" b="1" dirty="0" smtClean="0">
                <a:solidFill>
                  <a:srgbClr val="0070C0"/>
                </a:solidFill>
              </a:rPr>
              <a:t>Albert </a:t>
            </a:r>
            <a:r>
              <a:rPr lang="en-US" sz="4800" b="1" dirty="0">
                <a:solidFill>
                  <a:srgbClr val="0070C0"/>
                </a:solidFill>
              </a:rPr>
              <a:t>Einstein, </a:t>
            </a:r>
            <a:r>
              <a:rPr lang="en-US" sz="4800" b="1" dirty="0" smtClean="0">
                <a:solidFill>
                  <a:srgbClr val="0070C0"/>
                </a:solidFill>
              </a:rPr>
              <a:t>		Dr</a:t>
            </a:r>
            <a:r>
              <a:rPr lang="en-US" sz="4800" b="1" dirty="0">
                <a:solidFill>
                  <a:srgbClr val="0070C0"/>
                </a:solidFill>
              </a:rPr>
              <a:t>. </a:t>
            </a:r>
            <a:r>
              <a:rPr lang="en-US" sz="4800" b="1" dirty="0" smtClean="0">
                <a:solidFill>
                  <a:srgbClr val="0070C0"/>
                </a:solidFill>
              </a:rPr>
              <a:t>Seuss, 			George Orwell,</a:t>
            </a:r>
            <a:endParaRPr lang="en-US" sz="4800" b="1" dirty="0">
              <a:solidFill>
                <a:srgbClr val="0070C0"/>
              </a:solidFill>
            </a:endParaRPr>
          </a:p>
          <a:p>
            <a:r>
              <a:rPr lang="en-US" sz="4800" b="1" dirty="0">
                <a:solidFill>
                  <a:srgbClr val="0070C0"/>
                </a:solidFill>
              </a:rPr>
              <a:t> Warren Buffett, </a:t>
            </a:r>
            <a:r>
              <a:rPr lang="en-US" sz="4800" b="1" dirty="0" smtClean="0">
                <a:solidFill>
                  <a:srgbClr val="0070C0"/>
                </a:solidFill>
              </a:rPr>
              <a:t>		Al </a:t>
            </a:r>
            <a:r>
              <a:rPr lang="en-US" sz="4800" b="1" dirty="0">
                <a:solidFill>
                  <a:srgbClr val="0070C0"/>
                </a:solidFill>
              </a:rPr>
              <a:t>Gore, </a:t>
            </a:r>
            <a:r>
              <a:rPr lang="en-US" sz="4800" b="1" dirty="0" smtClean="0">
                <a:solidFill>
                  <a:srgbClr val="0070C0"/>
                </a:solidFill>
              </a:rPr>
              <a:t>			</a:t>
            </a:r>
            <a:r>
              <a:rPr lang="en-US" sz="4800" b="1" dirty="0">
                <a:solidFill>
                  <a:srgbClr val="0070C0"/>
                </a:solidFill>
              </a:rPr>
              <a:t>J. M. </a:t>
            </a:r>
            <a:r>
              <a:rPr lang="en-US" sz="4800" b="1" dirty="0" smtClean="0">
                <a:solidFill>
                  <a:srgbClr val="0070C0"/>
                </a:solidFill>
              </a:rPr>
              <a:t>Barrie</a:t>
            </a:r>
            <a:r>
              <a:rPr lang="en-US" sz="1100" dirty="0" smtClean="0"/>
              <a:t> ,</a:t>
            </a:r>
          </a:p>
          <a:p>
            <a:r>
              <a:rPr lang="en-US" sz="4800" b="1" dirty="0" smtClean="0">
                <a:solidFill>
                  <a:srgbClr val="0070C0"/>
                </a:solidFill>
              </a:rPr>
              <a:t>Larry Page,		Bill Gates,			</a:t>
            </a:r>
            <a:r>
              <a:rPr lang="en-US" sz="4800" b="1" dirty="0">
                <a:solidFill>
                  <a:srgbClr val="0070C0"/>
                </a:solidFill>
              </a:rPr>
              <a:t> Steve Wozniak, </a:t>
            </a:r>
            <a:endParaRPr lang="en-US" sz="4800" b="1" dirty="0">
              <a:solidFill>
                <a:srgbClr val="0070C0"/>
              </a:solidFill>
            </a:endParaRPr>
          </a:p>
          <a:p>
            <a:r>
              <a:rPr lang="en-US" sz="4800" b="1" dirty="0">
                <a:solidFill>
                  <a:srgbClr val="0070C0"/>
                </a:solidFill>
              </a:rPr>
              <a:t> Charles </a:t>
            </a:r>
            <a:r>
              <a:rPr lang="en-US" sz="4800" b="1" dirty="0" smtClean="0">
                <a:solidFill>
                  <a:srgbClr val="0070C0"/>
                </a:solidFill>
              </a:rPr>
              <a:t>Schwab, 		David </a:t>
            </a:r>
            <a:r>
              <a:rPr lang="en-US" sz="4800" b="1" dirty="0">
                <a:solidFill>
                  <a:srgbClr val="0070C0"/>
                </a:solidFill>
              </a:rPr>
              <a:t>Letterman, </a:t>
            </a:r>
            <a:r>
              <a:rPr lang="en-US" sz="4800" b="1" dirty="0" smtClean="0">
                <a:solidFill>
                  <a:srgbClr val="0070C0"/>
                </a:solidFill>
              </a:rPr>
              <a:t>		Barbara Walters,</a:t>
            </a:r>
            <a:endParaRPr lang="en-US" sz="4800" b="1" dirty="0">
              <a:solidFill>
                <a:srgbClr val="0070C0"/>
              </a:solidFill>
            </a:endParaRPr>
          </a:p>
          <a:p>
            <a:r>
              <a:rPr lang="en-US" sz="4800" b="1" dirty="0">
                <a:solidFill>
                  <a:srgbClr val="0070C0"/>
                </a:solidFill>
              </a:rPr>
              <a:t> Isaac </a:t>
            </a:r>
            <a:r>
              <a:rPr lang="en-US" sz="4800" b="1" dirty="0" smtClean="0">
                <a:solidFill>
                  <a:srgbClr val="0070C0"/>
                </a:solidFill>
              </a:rPr>
              <a:t>Newton,  		Pablo Picasso, 		W</a:t>
            </a:r>
            <a:r>
              <a:rPr lang="en-US" sz="4800" b="1" dirty="0">
                <a:solidFill>
                  <a:srgbClr val="0070C0"/>
                </a:solidFill>
              </a:rPr>
              <a:t>. B. </a:t>
            </a:r>
            <a:r>
              <a:rPr lang="en-US" sz="4800" b="1" dirty="0" smtClean="0">
                <a:solidFill>
                  <a:srgbClr val="0070C0"/>
                </a:solidFill>
              </a:rPr>
              <a:t>Yeats 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39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5562600" cy="373561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Introverts </a:t>
            </a:r>
          </a:p>
          <a:p>
            <a:r>
              <a:rPr lang="en-US" dirty="0"/>
              <a:t>A</a:t>
            </a:r>
            <a:r>
              <a:rPr lang="en-US" dirty="0" smtClean="0"/>
              <a:t>re shy.</a:t>
            </a:r>
          </a:p>
          <a:p>
            <a:r>
              <a:rPr lang="en-US" dirty="0"/>
              <a:t>D</a:t>
            </a:r>
            <a:r>
              <a:rPr lang="en-US" dirty="0" smtClean="0"/>
              <a:t>o not like people.</a:t>
            </a:r>
          </a:p>
          <a:p>
            <a:r>
              <a:rPr lang="en-US" dirty="0"/>
              <a:t>D</a:t>
            </a:r>
            <a:r>
              <a:rPr lang="en-US" dirty="0" smtClean="0"/>
              <a:t>on’t like to go out in public.</a:t>
            </a:r>
          </a:p>
          <a:p>
            <a:r>
              <a:rPr lang="en-US" dirty="0" smtClean="0"/>
              <a:t>Always want to be alone.</a:t>
            </a:r>
          </a:p>
          <a:p>
            <a:r>
              <a:rPr lang="en-US" dirty="0" smtClean="0"/>
              <a:t>Don’t know how to have fun.</a:t>
            </a:r>
          </a:p>
          <a:p>
            <a:r>
              <a:rPr lang="en-US" dirty="0" smtClean="0"/>
              <a:t>Are weird and aloof nerds.</a:t>
            </a:r>
          </a:p>
          <a:p>
            <a:r>
              <a:rPr lang="en-US" dirty="0" smtClean="0"/>
              <a:t>Can fix themselves </a:t>
            </a:r>
          </a:p>
          <a:p>
            <a:pPr lvl="1"/>
            <a:r>
              <a:rPr lang="en-US" dirty="0" smtClean="0"/>
              <a:t>… and become extroverts. </a:t>
            </a:r>
          </a:p>
          <a:p>
            <a:r>
              <a:rPr lang="en-US" dirty="0" smtClean="0"/>
              <a:t>… ???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15824"/>
            <a:ext cx="3463698" cy="42991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04800" y="6427113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hlinkClick r:id="rId3"/>
              </a:rPr>
              <a:t>http://www.stumbleupon.com/su/2Rq4SN/jerrybrito.org/post/6114304704/top-ten-myths-about-introverts</a:t>
            </a:r>
            <a:r>
              <a:rPr lang="en-US" sz="1100" dirty="0" smtClean="0"/>
              <a:t>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18186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Quiz- </a:t>
            </a:r>
            <a:br>
              <a:rPr lang="en-US" dirty="0" smtClean="0"/>
            </a:br>
            <a:r>
              <a:rPr lang="en-US" sz="2700" dirty="0" smtClean="0"/>
              <a:t>Are you and introvert or an extrovert?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dirty="0"/>
              <a:t>I prefer one-on-one conversations to group activities. </a:t>
            </a:r>
          </a:p>
          <a:p>
            <a:pPr lvl="0"/>
            <a:r>
              <a:rPr lang="en-US" dirty="0"/>
              <a:t>I often prefer to express myself in writing. </a:t>
            </a:r>
          </a:p>
          <a:p>
            <a:pPr lvl="0"/>
            <a:r>
              <a:rPr lang="en-US" dirty="0"/>
              <a:t>I enjoy solitude. </a:t>
            </a:r>
          </a:p>
          <a:p>
            <a:pPr lvl="0"/>
            <a:r>
              <a:rPr lang="en-US" dirty="0"/>
              <a:t>I seem to care less than my peers about wealth, fame, and status. </a:t>
            </a:r>
          </a:p>
          <a:p>
            <a:pPr lvl="0"/>
            <a:r>
              <a:rPr lang="en-US" dirty="0"/>
              <a:t>I dislike small talk, but I enjoy talking in depth about topics that matter to me.</a:t>
            </a:r>
          </a:p>
          <a:p>
            <a:pPr lvl="0"/>
            <a:r>
              <a:rPr lang="en-US" dirty="0"/>
              <a:t>People tell me that I'm a good listener. </a:t>
            </a:r>
          </a:p>
          <a:p>
            <a:pPr lvl="0"/>
            <a:r>
              <a:rPr lang="en-US" dirty="0"/>
              <a:t>I'm not a big risk taker. </a:t>
            </a:r>
          </a:p>
          <a:p>
            <a:pPr lvl="0"/>
            <a:r>
              <a:rPr lang="en-US" dirty="0"/>
              <a:t>I enjoy work that allows me to "dive in" with few interruptions. </a:t>
            </a:r>
          </a:p>
          <a:p>
            <a:pPr lvl="0"/>
            <a:r>
              <a:rPr lang="en-US" dirty="0"/>
              <a:t>I like to celebrate birthdays on a small scale, with only one or two close friends or family members. </a:t>
            </a:r>
          </a:p>
          <a:p>
            <a:pPr lvl="0"/>
            <a:r>
              <a:rPr lang="en-US" dirty="0"/>
              <a:t>People describe me as "soft-spoken" or "mellow." </a:t>
            </a:r>
          </a:p>
        </p:txBody>
      </p:sp>
      <p:pic>
        <p:nvPicPr>
          <p:cNvPr id="4" name="Picture 3" descr="File:ExtrovertIntrovertSpectrum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873" y="5504875"/>
            <a:ext cx="3810000" cy="1371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560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dirty="0" smtClean="0"/>
              <a:t>I </a:t>
            </a:r>
            <a:r>
              <a:rPr lang="en-US" dirty="0"/>
              <a:t>prefer not to show or discuss my work with others until it's finished. </a:t>
            </a:r>
          </a:p>
          <a:p>
            <a:pPr lvl="0"/>
            <a:r>
              <a:rPr lang="en-US" dirty="0"/>
              <a:t>I dislike conflict.</a:t>
            </a:r>
          </a:p>
          <a:p>
            <a:pPr lvl="0"/>
            <a:r>
              <a:rPr lang="en-US" dirty="0"/>
              <a:t>I do my best work on my own.</a:t>
            </a:r>
          </a:p>
          <a:p>
            <a:pPr lvl="0"/>
            <a:r>
              <a:rPr lang="en-US" dirty="0"/>
              <a:t>I tend to think before I speak. </a:t>
            </a:r>
          </a:p>
          <a:p>
            <a:pPr lvl="0"/>
            <a:r>
              <a:rPr lang="en-US" dirty="0"/>
              <a:t>I feel drained after being out and about, even if I’ve enjoyed myself.</a:t>
            </a:r>
          </a:p>
          <a:p>
            <a:pPr lvl="0"/>
            <a:r>
              <a:rPr lang="en-US" dirty="0"/>
              <a:t>I often let calls go through to voice-mail.</a:t>
            </a:r>
          </a:p>
          <a:p>
            <a:pPr lvl="0"/>
            <a:r>
              <a:rPr lang="en-US" dirty="0"/>
              <a:t>If I had to chose, I’d prefer a weekend with absolutely nothing to do to one with too many things scheduled.</a:t>
            </a:r>
          </a:p>
          <a:p>
            <a:pPr lvl="0"/>
            <a:r>
              <a:rPr lang="en-US" dirty="0"/>
              <a:t>I don’t enjoy multitasking.</a:t>
            </a:r>
          </a:p>
          <a:p>
            <a:pPr lvl="0"/>
            <a:r>
              <a:rPr lang="en-US" dirty="0"/>
              <a:t>I can concentrate easily.</a:t>
            </a:r>
          </a:p>
          <a:p>
            <a:pPr lvl="0"/>
            <a:r>
              <a:rPr lang="en-US" dirty="0"/>
              <a:t>In classroom situations, I prefer lectures to seminars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File:ExtrovertIntrovertSpectrum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873" y="5504875"/>
            <a:ext cx="3810000" cy="137159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Quiz- </a:t>
            </a:r>
            <a:br>
              <a:rPr lang="en-US" dirty="0" smtClean="0"/>
            </a:br>
            <a:r>
              <a:rPr lang="en-US" sz="2700" dirty="0" smtClean="0"/>
              <a:t>Are you and introvert or an extrovert?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58092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“Screening </a:t>
            </a:r>
            <a:r>
              <a:rPr lang="en-US" b="1" dirty="0"/>
              <a:t>Out the </a:t>
            </a:r>
            <a:r>
              <a:rPr lang="en-US" b="1" dirty="0" smtClean="0"/>
              <a:t>Introverts”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35162"/>
            <a:ext cx="7848600" cy="37798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“Not one student had received an "I" for introversion. Everyone, it seemed, was an extrovert (Myers-Briggs spells it with an "a," like "extra"). </a:t>
            </a:r>
            <a:r>
              <a:rPr lang="en-US" b="1" dirty="0" smtClean="0">
                <a:solidFill>
                  <a:srgbClr val="0070C0"/>
                </a:solidFill>
              </a:rPr>
              <a:t>Everyone </a:t>
            </a:r>
            <a:r>
              <a:rPr lang="en-US" b="1" dirty="0">
                <a:solidFill>
                  <a:srgbClr val="0070C0"/>
                </a:solidFill>
              </a:rPr>
              <a:t>but me</a:t>
            </a:r>
            <a:r>
              <a:rPr lang="en-US" b="1" dirty="0" smtClean="0">
                <a:solidFill>
                  <a:srgbClr val="0070C0"/>
                </a:solidFill>
              </a:rPr>
              <a:t>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“Extroverts … are </a:t>
            </a:r>
            <a:r>
              <a:rPr lang="en-US" dirty="0"/>
              <a:t>oriented outward, toward other people and toward action over reflection. They draw energy from social interaction, and they tend to be outspoken and gregarious</a:t>
            </a:r>
            <a:r>
              <a:rPr lang="en-US" dirty="0" smtClean="0"/>
              <a:t>.”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“Introverts … </a:t>
            </a:r>
            <a:r>
              <a:rPr lang="en-US" dirty="0"/>
              <a:t>are oriented toward the inner life of thought; they tend to be reserved and cautious. They find social interactions draining, and they need solitude to recharge. </a:t>
            </a:r>
            <a:r>
              <a:rPr lang="en-US" dirty="0" smtClean="0"/>
              <a:t>… </a:t>
            </a:r>
            <a:r>
              <a:rPr lang="en-US" dirty="0"/>
              <a:t>They don't like small talk but appreciate deeper discussions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71600" y="1143000"/>
            <a:ext cx="594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2"/>
              </a:rPr>
              <a:t>http://chronicle.com/article/Screening-Out-the-Introverts/131520/</a:t>
            </a:r>
            <a:r>
              <a:rPr lang="en-US" sz="1400" dirty="0" smtClean="0"/>
              <a:t> - </a:t>
            </a:r>
            <a:br>
              <a:rPr lang="en-US" sz="1400" dirty="0" smtClean="0"/>
            </a:br>
            <a:r>
              <a:rPr lang="en-US" sz="1400" dirty="0" smtClean="0"/>
              <a:t>The Chronicle of Higher Education, (2012), William </a:t>
            </a:r>
            <a:r>
              <a:rPr lang="en-US" sz="1400" dirty="0" err="1" smtClean="0"/>
              <a:t>Pannapacker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1295400" y="5715001"/>
            <a:ext cx="693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“the test might as well have asked, ‘Would you prefer to be cool, popular, and successful or weird, isolated, and a failure?’”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0213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Comments/Questions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9067800" cy="55626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Western Culture has </a:t>
            </a:r>
            <a:r>
              <a:rPr lang="en-US" dirty="0"/>
              <a:t>a long history of privileging </a:t>
            </a:r>
            <a:r>
              <a:rPr lang="en-US" dirty="0" smtClean="0"/>
              <a:t>extroversion</a:t>
            </a:r>
          </a:p>
          <a:p>
            <a:pPr lvl="1"/>
            <a:r>
              <a:rPr lang="en-US" dirty="0"/>
              <a:t>Western </a:t>
            </a:r>
            <a:r>
              <a:rPr lang="en-US" dirty="0" err="1"/>
              <a:t>vs</a:t>
            </a:r>
            <a:r>
              <a:rPr lang="en-US" dirty="0"/>
              <a:t> Asian cultural ideals  (speaking less and thinking more)</a:t>
            </a:r>
          </a:p>
          <a:p>
            <a:r>
              <a:rPr lang="en-US" dirty="0" smtClean="0"/>
              <a:t>Introversion affects business</a:t>
            </a:r>
            <a:r>
              <a:rPr lang="en-US" dirty="0"/>
              <a:t>, religion, education, </a:t>
            </a:r>
            <a:r>
              <a:rPr lang="en-US" dirty="0" smtClean="0"/>
              <a:t>parenting, …</a:t>
            </a:r>
          </a:p>
          <a:p>
            <a:pPr lvl="1"/>
            <a:r>
              <a:rPr lang="en-US" dirty="0" smtClean="0"/>
              <a:t>Studies indicating biological wiring</a:t>
            </a:r>
            <a:endParaRPr lang="en-US" dirty="0"/>
          </a:p>
          <a:p>
            <a:r>
              <a:rPr lang="en-US" dirty="0"/>
              <a:t>Seminars at the Harvard Business School: </a:t>
            </a:r>
            <a:endParaRPr lang="en-US" dirty="0" smtClean="0"/>
          </a:p>
          <a:p>
            <a:pPr lvl="1"/>
            <a:r>
              <a:rPr lang="en-US" dirty="0" smtClean="0"/>
              <a:t>students expected </a:t>
            </a:r>
            <a:r>
              <a:rPr lang="en-US" dirty="0"/>
              <a:t>to leap into </a:t>
            </a:r>
            <a:r>
              <a:rPr lang="en-US" dirty="0" smtClean="0"/>
              <a:t>discussions, hold </a:t>
            </a:r>
            <a:r>
              <a:rPr lang="en-US" dirty="0"/>
              <a:t>the spotlight,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regardless </a:t>
            </a:r>
            <a:r>
              <a:rPr lang="en-US" dirty="0"/>
              <a:t>of whether they have anything to add to the conversation.</a:t>
            </a:r>
          </a:p>
          <a:p>
            <a:r>
              <a:rPr lang="en-US" dirty="0" smtClean="0"/>
              <a:t>20th </a:t>
            </a:r>
            <a:r>
              <a:rPr lang="en-US" dirty="0"/>
              <a:t>century </a:t>
            </a:r>
            <a:r>
              <a:rPr lang="en-US" dirty="0" smtClean="0"/>
              <a:t>emphasis on personality</a:t>
            </a:r>
            <a:r>
              <a:rPr lang="en-US" dirty="0"/>
              <a:t>: </a:t>
            </a:r>
            <a:endParaRPr lang="en-US" dirty="0" smtClean="0"/>
          </a:p>
          <a:p>
            <a:pPr lvl="1"/>
            <a:r>
              <a:rPr lang="en-US" dirty="0" smtClean="0"/>
              <a:t>selling oneself:  being </a:t>
            </a:r>
            <a:r>
              <a:rPr lang="en-US" dirty="0"/>
              <a:t>a "mighty likeable fellow</a:t>
            </a:r>
            <a:r>
              <a:rPr lang="en-US" dirty="0" smtClean="0"/>
              <a:t>.“</a:t>
            </a:r>
          </a:p>
          <a:p>
            <a:pPr lvl="1"/>
            <a:r>
              <a:rPr lang="en-US" dirty="0" smtClean="0"/>
              <a:t>culture </a:t>
            </a:r>
            <a:r>
              <a:rPr lang="en-US" dirty="0"/>
              <a:t>of shallow thinking, compulsory optimism</a:t>
            </a:r>
            <a:r>
              <a:rPr lang="en-US" dirty="0" smtClean="0"/>
              <a:t>, risk-taking </a:t>
            </a:r>
            <a:r>
              <a:rPr lang="en-US" dirty="0"/>
              <a:t>in pursuit of </a:t>
            </a:r>
            <a:r>
              <a:rPr lang="en-US" dirty="0" smtClean="0"/>
              <a:t>success</a:t>
            </a:r>
          </a:p>
          <a:p>
            <a:pPr lvl="1"/>
            <a:r>
              <a:rPr lang="en-US" dirty="0" smtClean="0"/>
              <a:t>Extroverts </a:t>
            </a:r>
            <a:r>
              <a:rPr lang="en-US" dirty="0"/>
              <a:t>responsible for the economic </a:t>
            </a:r>
            <a:r>
              <a:rPr lang="en-US" dirty="0" smtClean="0"/>
              <a:t>crisis?</a:t>
            </a:r>
          </a:p>
          <a:p>
            <a:r>
              <a:rPr lang="en-US" dirty="0" smtClean="0"/>
              <a:t>Introverts and Extroverts in Academics – Students/Faculty</a:t>
            </a:r>
          </a:p>
          <a:p>
            <a:pPr lvl="1"/>
            <a:r>
              <a:rPr lang="en-US" dirty="0" smtClean="0"/>
              <a:t>Students</a:t>
            </a:r>
          </a:p>
          <a:p>
            <a:pPr lvl="2"/>
            <a:r>
              <a:rPr lang="en-US" dirty="0" smtClean="0"/>
              <a:t>How do we recognize introverts/extroverts and adapt our teaching?</a:t>
            </a:r>
          </a:p>
          <a:p>
            <a:pPr lvl="1"/>
            <a:r>
              <a:rPr lang="en-US" dirty="0" smtClean="0"/>
              <a:t>Faculty</a:t>
            </a:r>
          </a:p>
          <a:p>
            <a:pPr lvl="2"/>
            <a:r>
              <a:rPr lang="en-US" dirty="0" smtClean="0"/>
              <a:t>A </a:t>
            </a:r>
            <a:r>
              <a:rPr lang="en-US" dirty="0"/>
              <a:t>refuge from the social demands of other </a:t>
            </a:r>
            <a:r>
              <a:rPr lang="en-US" dirty="0" smtClean="0"/>
              <a:t>careers?</a:t>
            </a:r>
            <a:endParaRPr lang="en-US" dirty="0"/>
          </a:p>
          <a:p>
            <a:pPr lvl="2"/>
            <a:r>
              <a:rPr lang="en-US" dirty="0" smtClean="0"/>
              <a:t>Attend countless social/networking </a:t>
            </a:r>
            <a:r>
              <a:rPr lang="en-US" dirty="0"/>
              <a:t>events </a:t>
            </a:r>
            <a:r>
              <a:rPr lang="en-US" dirty="0" smtClean="0"/>
              <a:t>that </a:t>
            </a:r>
            <a:r>
              <a:rPr lang="en-US" dirty="0"/>
              <a:t>introverts find </a:t>
            </a:r>
            <a:r>
              <a:rPr lang="en-US" dirty="0" smtClean="0"/>
              <a:t>exhausting?</a:t>
            </a:r>
          </a:p>
          <a:p>
            <a:pPr lvl="2"/>
            <a:r>
              <a:rPr lang="en-US" dirty="0" smtClean="0"/>
              <a:t>How do we assess faculty?</a:t>
            </a:r>
            <a:endParaRPr lang="en-US" dirty="0"/>
          </a:p>
          <a:p>
            <a:pPr lvl="1"/>
            <a:r>
              <a:rPr lang="en-US" dirty="0" smtClean="0"/>
              <a:t>Graduate </a:t>
            </a:r>
            <a:r>
              <a:rPr lang="en-US" dirty="0"/>
              <a:t>S</a:t>
            </a:r>
            <a:r>
              <a:rPr lang="en-US" dirty="0" smtClean="0"/>
              <a:t>tudents/New Faculty teaching </a:t>
            </a:r>
            <a:r>
              <a:rPr lang="en-US" dirty="0"/>
              <a:t>for the first </a:t>
            </a:r>
            <a:r>
              <a:rPr lang="en-US" dirty="0" smtClean="0"/>
              <a:t>time</a:t>
            </a:r>
          </a:p>
          <a:p>
            <a:pPr lvl="2"/>
            <a:r>
              <a:rPr lang="en-US" dirty="0" smtClean="0"/>
              <a:t>Are they worried </a:t>
            </a:r>
            <a:r>
              <a:rPr lang="en-US" dirty="0"/>
              <a:t>about how </a:t>
            </a:r>
            <a:r>
              <a:rPr lang="en-US" dirty="0" smtClean="0"/>
              <a:t>introversion translates into </a:t>
            </a:r>
            <a:r>
              <a:rPr lang="en-US" dirty="0"/>
              <a:t>the </a:t>
            </a:r>
            <a:r>
              <a:rPr lang="en-US" dirty="0" smtClean="0"/>
              <a:t>classroom?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73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 …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130" y="609600"/>
            <a:ext cx="430267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48000"/>
            <a:ext cx="5145794" cy="358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054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471</TotalTime>
  <Words>534</Words>
  <Application>Microsoft Office PowerPoint</Application>
  <PresentationFormat>On-screen Show (4:3)</PresentationFormat>
  <Paragraphs>80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Trek</vt:lpstr>
      <vt:lpstr>Engaging introverts in the classroom</vt:lpstr>
      <vt:lpstr>Quiet</vt:lpstr>
      <vt:lpstr>Would you know one if you saw one? </vt:lpstr>
      <vt:lpstr>Myths</vt:lpstr>
      <vt:lpstr>Quiz-  Are you and introvert or an extrovert?</vt:lpstr>
      <vt:lpstr>Quiz-  Are you and introvert or an extrovert?</vt:lpstr>
      <vt:lpstr>“Screening Out the Introverts”</vt:lpstr>
      <vt:lpstr>Comments/Questions</vt:lpstr>
      <vt:lpstr>Discuss … </vt:lpstr>
    </vt:vector>
  </TitlesOfParts>
  <Company>UNCW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Engaging introverts in the classroom</dc:title>
  <dc:creator>Russell Herman</dc:creator>
  <cp:lastModifiedBy>Russell Herman</cp:lastModifiedBy>
  <cp:revision>16</cp:revision>
  <dcterms:created xsi:type="dcterms:W3CDTF">2013-04-11T09:35:55Z</dcterms:created>
  <dcterms:modified xsi:type="dcterms:W3CDTF">2013-04-11T17:27:21Z</dcterms:modified>
</cp:coreProperties>
</file>