
<file path=[Content_Types].xml><?xml version="1.0" encoding="utf-8"?>
<Types xmlns="http://schemas.openxmlformats.org/package/2006/content-types">
  <Default Extension="jpeg" ContentType="image/jpeg"/>
  <Default Extension="jpg" ContentType="image/jpg"/>
  <Default Extension="gif" ContentType="image/gif"/>
  <Default Extension="png" ContentType="image/png"/>
  <Default Extension="emf" ContentType="image/emf"/>
  <Default Extension="wmf" ContentType="image/wmf"/>
  <Default Extension="jfif" ContentType="image/jfif"/>
  <Default Extension="jpe" ContentType="image/jpe"/>
  <Default Extension="bmp" ContentType="image/bmp"/>
  <Default Extension="dib" ContentType="image/dib"/>
  <Default Extension="rle" ContentType="image/rle"/>
  <Default Extension="bmz" ContentType="image/bmz"/>
  <Default Extension="gfa" ContentType="image/gfa"/>
  <Default Extension="emz" ContentType="image/emz"/>
  <Default Extension="wmz" ContentType="image/wmz"/>
  <Default Extension="pcz" ContentType="image/pcz"/>
  <Default Extension="tif" ContentType="image/tif"/>
  <Default Extension="tiff" ContentType="image/tiff"/>
  <Default Extension="cdr" ContentType="image/cdr"/>
  <Default Extension="cgm" ContentType="image/cgm"/>
  <Default Extension="eps" ContentType="image/eps"/>
  <Default Extension="pct" ContentType="image/pct"/>
  <Default Extension="pict" ContentType="image/pict"/>
  <Default Extension="wpg" ContentType="image/wpg"/>
  <Default Extension="bin" ContentType="application/vnd.openxmlformats-officedocument.oleObject"/>
  <Default Extension="vml" ContentType="application/vnd.openxmlformats-officedocument.vmlDrawing"/>
  <Default Extension="xls" ContentType="application/vnd.ms-excel"/>
  <Default Extension="xlsx" ContentType="application/vnd.openxmlformats-officedocument.spreadsheetml.sheet"/>
  <Default Extension="ppt" ContentType="application/vnd.ms-powerpoint"/>
  <Default Extension="pptx" ContentType="application/vnd.openxmlformats-officedocument.presentationml.presentation"/>
  <Default Extension="docx" ContentType="application/vnd.openxmlformats-officedocument.wordprocessingml.document"/>
  <Default Extension="doc" ContentType="application/msword"/>
  <Override PartName="/ppt/notesMasters/notesMaster1.xml" ContentType="application/vnd.openxmlformats-officedocument.presentationml.notesMaster+xml"/>
  <Override PartName="/ppt/theme/theme3.xml" ContentType="application/vnd.openxmlformats-officedocument.theme+xml"/>
  <Override PartName="/ppt/theme/theme1.xml" ContentType="application/vnd.openxmlformats-officedocument.them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Override PartName="/ppt/slides/slide74.xml" ContentType="application/vnd.openxmlformats-officedocument.presentationml.slide+xml"/>
  <Override PartName="/ppt/notesSlides/notesSlide74.xml" ContentType="application/vnd.openxmlformats-officedocument.presentationml.notesSlide+xml"/>
  <Override PartName="/ppt/slides/slide75.xml" ContentType="application/vnd.openxmlformats-officedocument.presentationml.slide+xml"/>
  <Override PartName="/ppt/notesSlides/notesSlide75.xml" ContentType="application/vnd.openxmlformats-officedocument.presentationml.notesSlide+xml"/>
  <Override PartName="/ppt/slides/slide76.xml" ContentType="application/vnd.openxmlformats-officedocument.presentationml.slide+xml"/>
  <Override PartName="/ppt/notesSlides/notesSlide76.xml" ContentType="application/vnd.openxmlformats-officedocument.presentationml.notesSlide+xml"/>
  <Override PartName="/ppt/slides/slide77.xml" ContentType="application/vnd.openxmlformats-officedocument.presentationml.slide+xml"/>
  <Override PartName="/ppt/notesSlides/notesSlide77.xml" ContentType="application/vnd.openxmlformats-officedocument.presentationml.notesSlide+xml"/>
  <Override PartName="/ppt/slides/slide78.xml" ContentType="application/vnd.openxmlformats-officedocument.presentationml.slide+xml"/>
  <Override PartName="/ppt/notesSlides/notesSlide78.xml" ContentType="application/vnd.openxmlformats-officedocument.presentationml.notesSlide+xml"/>
  <Override PartName="/ppt/slides/slide79.xml" ContentType="application/vnd.openxmlformats-officedocument.presentationml.slide+xml"/>
  <Override PartName="/ppt/notesSlides/notesSlide79.xml" ContentType="application/vnd.openxmlformats-officedocument.presentationml.notesSlide+xml"/>
  <Override PartName="/ppt/slides/slide80.xml" ContentType="application/vnd.openxmlformats-officedocument.presentationml.slide+xml"/>
  <Override PartName="/ppt/notesSlides/notesSlide80.xml" ContentType="application/vnd.openxmlformats-officedocument.presentationml.notesSlide+xml"/>
  <Override PartName="/ppt/slides/slide81.xml" ContentType="application/vnd.openxmlformats-officedocument.presentationml.slide+xml"/>
  <Override PartName="/ppt/notesSlides/notesSlide81.xml" ContentType="application/vnd.openxmlformats-officedocument.presentationml.notesSlide+xml"/>
  <Override PartName="/ppt/slides/slide82.xml" ContentType="application/vnd.openxmlformats-officedocument.presentationml.slide+xml"/>
  <Override PartName="/ppt/notesSlides/notesSlide82.xml" ContentType="application/vnd.openxmlformats-officedocument.presentationml.notesSlide+xml"/>
  <Override PartName="/ppt/theme/theme4.xml" ContentType="application/vnd.openxmlformats-officedocument.theme+xml"/>
  <Override PartName="/ppt/handoutMasters/handoutMaster1.xml" ContentType="application/vnd.openxmlformats-officedocument.presentationml.handoutMaster+xml"/>
</Types>
</file>

<file path=_rels/.rels>&#65279;<?xml version="1.0" encoding="utf-8"?><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p="http://schemas.openxmlformats.org/presentationml/2006/main" xmlns:a="http://schemas.openxmlformats.org/drawingml/2006/main" xmlns:r="http://schemas.openxmlformats.org/officeDocument/2006/relationships" xmlns:draw="urn:oasis:names:tc:opendocument:xmlns:drawing:1.0" xmlns="http://schemas.openxmlformats.org/package/2006/relationships" xmlns:fo="urn:oasis:names:tc:opendocument:xmlns:xsl-fo-compatible:1.0" xmlns:style="urn:oasis:names:tc:opendocument:xmlns:style:1.0" xmlns:text="urn:oasis:names:tc:opendocument:xmlns:text:1.0" xmlns:table="urn:oasis:names:tc:opendocument:xmlns:table:1.0" xmlns:presentation="urn:oasis:names:tc:opendocument:xmlns:presentation:1.0">
  <p:sldMasterIdLst>
    <p:sldMasterId id="2147483648" r:id="smId1"/>
    <p:sldMasterId id="2147483660" r:id="smId2"/>
  </p:sldMasterIdLst>
  <p:notesMasterIdLst>
    <p:notesMasterId r:id="noteMasterRel"/>
  </p:notesMasterIdLst>
  <p:handoutMasterIdLst>
    <p:handoutMasterId r:id="hoId1"/>
  </p:handoutMasterIdLst>
  <p:sldIdLst>
    <p:sldId id="256" r:id="sId1"/>
    <p:sldId id="257" r:id="sId2"/>
    <p:sldId id="258" r:id="sId3"/>
    <p:sldId id="259" r:id="sId4"/>
    <p:sldId id="260" r:id="sId5"/>
    <p:sldId id="261" r:id="sId6"/>
    <p:sldId id="262" r:id="sId7"/>
    <p:sldId id="263" r:id="sId8"/>
    <p:sldId id="264" r:id="sId9"/>
    <p:sldId id="265" r:id="sId10"/>
    <p:sldId id="266" r:id="sId11"/>
    <p:sldId id="267" r:id="sId12"/>
    <p:sldId id="268" r:id="sId13"/>
    <p:sldId id="269" r:id="sId14"/>
    <p:sldId id="270" r:id="sId15"/>
    <p:sldId id="271" r:id="sId16"/>
    <p:sldId id="272" r:id="sId17"/>
    <p:sldId id="273" r:id="sId18"/>
    <p:sldId id="274" r:id="sId19"/>
    <p:sldId id="275" r:id="sId20"/>
    <p:sldId id="276" r:id="sId21"/>
    <p:sldId id="277" r:id="sId22"/>
    <p:sldId id="278" r:id="sId23"/>
    <p:sldId id="279" r:id="sId24"/>
    <p:sldId id="280" r:id="sId25"/>
    <p:sldId id="281" r:id="sId26"/>
    <p:sldId id="282" r:id="sId27"/>
    <p:sldId id="283" r:id="sId28"/>
    <p:sldId id="284" r:id="sId29"/>
    <p:sldId id="285" r:id="sId30"/>
    <p:sldId id="286" r:id="sId31"/>
    <p:sldId id="287" r:id="sId32"/>
    <p:sldId id="288" r:id="sId33"/>
    <p:sldId id="289" r:id="sId34"/>
    <p:sldId id="290" r:id="sId35"/>
    <p:sldId id="291" r:id="sId36"/>
    <p:sldId id="292" r:id="sId37"/>
    <p:sldId id="293" r:id="sId38"/>
    <p:sldId id="294" r:id="sId39"/>
    <p:sldId id="295" r:id="sId40"/>
    <p:sldId id="296" r:id="sId41"/>
    <p:sldId id="297" r:id="sId42"/>
    <p:sldId id="298" r:id="sId43"/>
    <p:sldId id="299" r:id="sId44"/>
    <p:sldId id="300" r:id="sId45"/>
    <p:sldId id="301" r:id="sId46"/>
    <p:sldId id="302" r:id="sId47"/>
    <p:sldId id="303" r:id="sId48"/>
    <p:sldId id="304" r:id="sId49"/>
    <p:sldId id="305" r:id="sId50"/>
    <p:sldId id="306" r:id="sId51"/>
    <p:sldId id="307" r:id="sId52"/>
    <p:sldId id="308" r:id="sId53"/>
    <p:sldId id="309" r:id="sId54"/>
    <p:sldId id="310" r:id="sId55"/>
    <p:sldId id="311" r:id="sId56"/>
    <p:sldId id="312" r:id="sId57"/>
    <p:sldId id="313" r:id="sId58"/>
    <p:sldId id="314" r:id="sId59"/>
    <p:sldId id="315" r:id="sId60"/>
    <p:sldId id="316" r:id="sId61"/>
    <p:sldId id="317" r:id="sId62"/>
    <p:sldId id="318" r:id="sId63"/>
    <p:sldId id="319" r:id="sId64"/>
    <p:sldId id="320" r:id="sId65"/>
    <p:sldId id="321" r:id="sId66"/>
    <p:sldId id="322" r:id="sId67"/>
    <p:sldId id="323" r:id="sId68"/>
    <p:sldId id="324" r:id="sId69"/>
    <p:sldId id="325" r:id="sId70"/>
    <p:sldId id="326" r:id="sId71"/>
    <p:sldId id="327" r:id="sId72"/>
    <p:sldId id="328" r:id="sId73"/>
    <p:sldId id="329" r:id="sId74"/>
    <p:sldId id="330" r:id="sId75"/>
    <p:sldId id="331" r:id="sId76"/>
    <p:sldId id="332" r:id="sId77"/>
    <p:sldId id="333" r:id="sId78"/>
    <p:sldId id="334" r:id="sId79"/>
    <p:sldId id="335" r:id="sId80"/>
    <p:sldId id="336" r:id="sId81"/>
    <p:sldId id="337" r:id="sId82"/>
  </p:sldIdLst>
  <p:sldSz cx="10076760" cy="7562160"/>
  <p:notesSz cx="7772400" cy="10058400"/>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presentation="urn:oasis:names:tc:opendocument:xmlns:presentation:1.0" xmlns:draw="urn:oasis:names:tc:opendocument:xmlns:drawing:1.0">
  <p:showPr showAnimation="1">
    <p:present/>
    <p:sldAll/>
    <p:penClr>
      <a:srgbClr xmlns:a="http://schemas.openxmlformats.org/drawingml/2006/main" val="FF0000"/>
    </p:penClr>
  </p:showPr>
</p:presentationPr>
</file>

<file path=ppt/tableStyles.xml><?xml version="1.0" encoding="utf-8"?>
<a:tblStyleLst xmlns:a="http://schemas.openxmlformats.org/drawingml/2006/main" xmlns:dc="http://purl.org/dc/elements/1.1/" def="{5C22544A-7EE6-4342-B048-85BDC9FD1C3A}"/>
</file>

<file path=ppt/viewProps.xml><?xml version="1.0" encoding="utf-8"?>
<p:viewPr xmlns:p="http://schemas.openxmlformats.org/presentationml/2006/main" xmlns:a="http://schemas.openxmlformats.org/drawingml/2006/main" xmlns:r="http://schemas.openxmlformats.org/officeDocument/2006/relationships">
  <p:normalViewPr showOutlineIcons="0">
    <p:restoredLeft sz="15620"/>
    <p:restoredTop sz="94660"/>
  </p:normalViewPr>
  <p:slideViewPr>
    <p:cSldViewPr>
      <p:cViewPr varScale="1">
        <p:scale>
          <a:sx n="59" d="100"/>
          <a:sy n="59" d="100"/>
        </p:scale>
        <p:origin x="-780"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 xmlns:draw="urn:oasis:names:tc:opendocument:xmlns:drawing:1.0" xmlns:fo="urn:oasis:names:tc:opendocument:xmlns:xsl-fo-compatible:1.0" xmlns:style="urn:oasis:names:tc:opendocument:xmlns:style:1.0" xmlns:text="urn:oasis:names:tc:opendocument:xmlns:text:1.0" xmlns:table="urn:oasis:names:tc:opendocument:xmlns:table:1.0" xmlns:presentation="urn:oasis:names:tc:opendocument:xmlns:presentation:1.0"><Relationship Id="rId6" Type="http://schemas.openxmlformats.org/officeDocument/2006/relationships/tableStyles" Target="tableStyles.xml" /><Relationship Id="rId5" Type="http://schemas.openxmlformats.org/officeDocument/2006/relationships/theme" Target="theme/theme1.xml" /><Relationship Id="rId4" Type="http://schemas.openxmlformats.org/officeDocument/2006/relationships/viewProps" Target="viewProps.xml" /><Relationship Type="http://schemas.openxmlformats.org/officeDocument/2006/relationships/slide" Id="sId1" Target="slides/slide1.xml" /><Relationship Type="http://schemas.openxmlformats.org/officeDocument/2006/relationships/slide" Id="sId2" Target="slides/slide2.xml" /><Relationship Type="http://schemas.openxmlformats.org/officeDocument/2006/relationships/slide" Id="sId3" Target="slides/slide3.xml" /><Relationship Type="http://schemas.openxmlformats.org/officeDocument/2006/relationships/slide" Id="sId4" Target="slides/slide4.xml" /><Relationship Type="http://schemas.openxmlformats.org/officeDocument/2006/relationships/slide" Id="sId5" Target="slides/slide5.xml" /><Relationship Type="http://schemas.openxmlformats.org/officeDocument/2006/relationships/slide" Id="sId6" Target="slides/slide6.xml" /><Relationship Type="http://schemas.openxmlformats.org/officeDocument/2006/relationships/slide" Id="sId7" Target="slides/slide7.xml" /><Relationship Type="http://schemas.openxmlformats.org/officeDocument/2006/relationships/slide" Id="sId8" Target="slides/slide8.xml" /><Relationship Type="http://schemas.openxmlformats.org/officeDocument/2006/relationships/slide" Id="sId9" Target="slides/slide9.xml" /><Relationship Type="http://schemas.openxmlformats.org/officeDocument/2006/relationships/slide" Id="sId10" Target="slides/slide10.xml" /><Relationship Type="http://schemas.openxmlformats.org/officeDocument/2006/relationships/slide" Id="sId11" Target="slides/slide11.xml" /><Relationship Type="http://schemas.openxmlformats.org/officeDocument/2006/relationships/slide" Id="sId12" Target="slides/slide12.xml" /><Relationship Type="http://schemas.openxmlformats.org/officeDocument/2006/relationships/slide" Id="sId13" Target="slides/slide13.xml" /><Relationship Type="http://schemas.openxmlformats.org/officeDocument/2006/relationships/slide" Id="sId14" Target="slides/slide14.xml" /><Relationship Type="http://schemas.openxmlformats.org/officeDocument/2006/relationships/slide" Id="sId15" Target="slides/slide15.xml" /><Relationship Type="http://schemas.openxmlformats.org/officeDocument/2006/relationships/slide" Id="sId16" Target="slides/slide16.xml" /><Relationship Type="http://schemas.openxmlformats.org/officeDocument/2006/relationships/slide" Id="sId17" Target="slides/slide17.xml" /><Relationship Type="http://schemas.openxmlformats.org/officeDocument/2006/relationships/slide" Id="sId18" Target="slides/slide18.xml" /><Relationship Type="http://schemas.openxmlformats.org/officeDocument/2006/relationships/slide" Id="sId19" Target="slides/slide19.xml" /><Relationship Type="http://schemas.openxmlformats.org/officeDocument/2006/relationships/slide" Id="sId20" Target="slides/slide20.xml" /><Relationship Type="http://schemas.openxmlformats.org/officeDocument/2006/relationships/slide" Id="sId21" Target="slides/slide21.xml" /><Relationship Type="http://schemas.openxmlformats.org/officeDocument/2006/relationships/slide" Id="sId22" Target="slides/slide22.xml" /><Relationship Type="http://schemas.openxmlformats.org/officeDocument/2006/relationships/slide" Id="sId23" Target="slides/slide23.xml" /><Relationship Type="http://schemas.openxmlformats.org/officeDocument/2006/relationships/slide" Id="sId24" Target="slides/slide24.xml" /><Relationship Type="http://schemas.openxmlformats.org/officeDocument/2006/relationships/slide" Id="sId25" Target="slides/slide25.xml" /><Relationship Type="http://schemas.openxmlformats.org/officeDocument/2006/relationships/slide" Id="sId26" Target="slides/slide26.xml" /><Relationship Type="http://schemas.openxmlformats.org/officeDocument/2006/relationships/slide" Id="sId27" Target="slides/slide27.xml" /><Relationship Type="http://schemas.openxmlformats.org/officeDocument/2006/relationships/slide" Id="sId28" Target="slides/slide28.xml" /><Relationship Type="http://schemas.openxmlformats.org/officeDocument/2006/relationships/slide" Id="sId29" Target="slides/slide29.xml" /><Relationship Type="http://schemas.openxmlformats.org/officeDocument/2006/relationships/slide" Id="sId30" Target="slides/slide30.xml" /><Relationship Type="http://schemas.openxmlformats.org/officeDocument/2006/relationships/slide" Id="sId31" Target="slides/slide31.xml" /><Relationship Type="http://schemas.openxmlformats.org/officeDocument/2006/relationships/slide" Id="sId32" Target="slides/slide32.xml" /><Relationship Type="http://schemas.openxmlformats.org/officeDocument/2006/relationships/slide" Id="sId33" Target="slides/slide33.xml" /><Relationship Type="http://schemas.openxmlformats.org/officeDocument/2006/relationships/slide" Id="sId34" Target="slides/slide34.xml" /><Relationship Type="http://schemas.openxmlformats.org/officeDocument/2006/relationships/slide" Id="sId35" Target="slides/slide35.xml" /><Relationship Type="http://schemas.openxmlformats.org/officeDocument/2006/relationships/slide" Id="sId36" Target="slides/slide36.xml" /><Relationship Type="http://schemas.openxmlformats.org/officeDocument/2006/relationships/slide" Id="sId37" Target="slides/slide37.xml" /><Relationship Type="http://schemas.openxmlformats.org/officeDocument/2006/relationships/slide" Id="sId38" Target="slides/slide38.xml" /><Relationship Type="http://schemas.openxmlformats.org/officeDocument/2006/relationships/slide" Id="sId39" Target="slides/slide39.xml" /><Relationship Type="http://schemas.openxmlformats.org/officeDocument/2006/relationships/slide" Id="sId40" Target="slides/slide40.xml" /><Relationship Type="http://schemas.openxmlformats.org/officeDocument/2006/relationships/slide" Id="sId41" Target="slides/slide41.xml" /><Relationship Type="http://schemas.openxmlformats.org/officeDocument/2006/relationships/slide" Id="sId42" Target="slides/slide42.xml" /><Relationship Type="http://schemas.openxmlformats.org/officeDocument/2006/relationships/slide" Id="sId43" Target="slides/slide43.xml" /><Relationship Type="http://schemas.openxmlformats.org/officeDocument/2006/relationships/slide" Id="sId44" Target="slides/slide44.xml" /><Relationship Type="http://schemas.openxmlformats.org/officeDocument/2006/relationships/slide" Id="sId45" Target="slides/slide45.xml" /><Relationship Type="http://schemas.openxmlformats.org/officeDocument/2006/relationships/slide" Id="sId46" Target="slides/slide46.xml" /><Relationship Type="http://schemas.openxmlformats.org/officeDocument/2006/relationships/slide" Id="sId47" Target="slides/slide47.xml" /><Relationship Type="http://schemas.openxmlformats.org/officeDocument/2006/relationships/slide" Id="sId48" Target="slides/slide48.xml" /><Relationship Type="http://schemas.openxmlformats.org/officeDocument/2006/relationships/slide" Id="sId49" Target="slides/slide49.xml" /><Relationship Type="http://schemas.openxmlformats.org/officeDocument/2006/relationships/slide" Id="sId50" Target="slides/slide50.xml" /><Relationship Type="http://schemas.openxmlformats.org/officeDocument/2006/relationships/slide" Id="sId51" Target="slides/slide51.xml" /><Relationship Type="http://schemas.openxmlformats.org/officeDocument/2006/relationships/slide" Id="sId52" Target="slides/slide52.xml" /><Relationship Type="http://schemas.openxmlformats.org/officeDocument/2006/relationships/slide" Id="sId53" Target="slides/slide53.xml" /><Relationship Type="http://schemas.openxmlformats.org/officeDocument/2006/relationships/slide" Id="sId54" Target="slides/slide54.xml" /><Relationship Type="http://schemas.openxmlformats.org/officeDocument/2006/relationships/slide" Id="sId55" Target="slides/slide55.xml" /><Relationship Type="http://schemas.openxmlformats.org/officeDocument/2006/relationships/slide" Id="sId56" Target="slides/slide56.xml" /><Relationship Type="http://schemas.openxmlformats.org/officeDocument/2006/relationships/slide" Id="sId57" Target="slides/slide57.xml" /><Relationship Type="http://schemas.openxmlformats.org/officeDocument/2006/relationships/slide" Id="sId58" Target="slides/slide58.xml" /><Relationship Type="http://schemas.openxmlformats.org/officeDocument/2006/relationships/slide" Id="sId59" Target="slides/slide59.xml" /><Relationship Type="http://schemas.openxmlformats.org/officeDocument/2006/relationships/slide" Id="sId60" Target="slides/slide60.xml" /><Relationship Type="http://schemas.openxmlformats.org/officeDocument/2006/relationships/slide" Id="sId61" Target="slides/slide61.xml" /><Relationship Type="http://schemas.openxmlformats.org/officeDocument/2006/relationships/slide" Id="sId62" Target="slides/slide62.xml" /><Relationship Type="http://schemas.openxmlformats.org/officeDocument/2006/relationships/slide" Id="sId63" Target="slides/slide63.xml" /><Relationship Type="http://schemas.openxmlformats.org/officeDocument/2006/relationships/slide" Id="sId64" Target="slides/slide64.xml" /><Relationship Type="http://schemas.openxmlformats.org/officeDocument/2006/relationships/slide" Id="sId65" Target="slides/slide65.xml" /><Relationship Type="http://schemas.openxmlformats.org/officeDocument/2006/relationships/slide" Id="sId66" Target="slides/slide66.xml" /><Relationship Type="http://schemas.openxmlformats.org/officeDocument/2006/relationships/slide" Id="sId67" Target="slides/slide67.xml" /><Relationship Type="http://schemas.openxmlformats.org/officeDocument/2006/relationships/slide" Id="sId68" Target="slides/slide68.xml" /><Relationship Type="http://schemas.openxmlformats.org/officeDocument/2006/relationships/slide" Id="sId69" Target="slides/slide69.xml" /><Relationship Type="http://schemas.openxmlformats.org/officeDocument/2006/relationships/slide" Id="sId70" Target="slides/slide70.xml" /><Relationship Type="http://schemas.openxmlformats.org/officeDocument/2006/relationships/slide" Id="sId71" Target="slides/slide71.xml" /><Relationship Type="http://schemas.openxmlformats.org/officeDocument/2006/relationships/slide" Id="sId72" Target="slides/slide72.xml" /><Relationship Type="http://schemas.openxmlformats.org/officeDocument/2006/relationships/slide" Id="sId73" Target="slides/slide73.xml" /><Relationship Type="http://schemas.openxmlformats.org/officeDocument/2006/relationships/slide" Id="sId74" Target="slides/slide74.xml" /><Relationship Type="http://schemas.openxmlformats.org/officeDocument/2006/relationships/slide" Id="sId75" Target="slides/slide75.xml" /><Relationship Type="http://schemas.openxmlformats.org/officeDocument/2006/relationships/slide" Id="sId76" Target="slides/slide76.xml" /><Relationship Type="http://schemas.openxmlformats.org/officeDocument/2006/relationships/slide" Id="sId77" Target="slides/slide77.xml" /><Relationship Type="http://schemas.openxmlformats.org/officeDocument/2006/relationships/slide" Id="sId78" Target="slides/slide78.xml" /><Relationship Type="http://schemas.openxmlformats.org/officeDocument/2006/relationships/slide" Id="sId79" Target="slides/slide79.xml" /><Relationship Type="http://schemas.openxmlformats.org/officeDocument/2006/relationships/slide" Id="sId80" Target="slides/slide80.xml" /><Relationship Type="http://schemas.openxmlformats.org/officeDocument/2006/relationships/slide" Id="sId81" Target="slides/slide81.xml" /><Relationship Type="http://schemas.openxmlformats.org/officeDocument/2006/relationships/slide" Id="sId82" Target="slides/slide82.xml" /><Relationship Type="http://schemas.openxmlformats.org/officeDocument/2006/relationships/slideMaster" Id="smId1" Target="slideMasters/slideMaster1.xml" /><Relationship Type="http://schemas.openxmlformats.org/officeDocument/2006/relationships/slideMaster" Id="smId2" Target="slideMasters/slideMaster2.xml" /><Relationship Id="noteMasterRel" Type="http://schemas.openxmlformats.org/officeDocument/2006/relationships/notesMaster" Target="notesMasters/notesMaster1.xml" /><Relationship Type="http://schemas.openxmlformats.org/officeDocument/2006/relationships/handoutMaster" Id="hoId1" Target="handoutMasters/handoutMaster1.xml" /><Relationship Type="http://schemas.openxmlformats.org/officeDocument/2006/relationships/presProps" Id="presProps1" Target="presProps.xml" /></Relationships>
</file>

<file path=ppt/drawings/_rels/vmlDrawing57.vml.rels>&#65279;<?xml version="1.0" encoding="utf-8"?><Relationships xmlns="http://schemas.openxmlformats.org/package/2006/relationships"><Relationship Type="http://schemas.openxmlformats.org/officeDocument/2006/relationships/image" Id="OleImageID1EDYDK" Target="../media/oleObjectImage_ID1EDYDK.png" /></Relationships>
</file>

<file path=ppt/handoutMasters/_rels/handoutMaster1.xml.rels>&#65279;<?xml version="1.0" encoding="utf-8"?><Relationships xmlns="http://schemas.openxmlformats.org/package/2006/relationships" xmlns:a="http://schemas.openxmlformats.org/drawingml/2006/main" xmlns:r="http://schemas.openxmlformats.org/officeDocument/2006/relationships"><Relationship Id="rId1" Type="http://schemas.openxmlformats.org/officeDocument/2006/relationships/theme" Target="../theme/theme4.xml" /></Relationships>
</file>

<file path=ppt/handoutMasters/handoutMaster1.xml><?xml version="1.0" encoding="utf-8"?>
<p:handoutMaster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&#65279;<?xml version="1.0" encoding="utf-8"?><Relationships xmlns="http://schemas.openxmlformats.org/package/2006/relationships" xmlns:a="http://schemas.openxmlformats.org/drawingml/2006/main" xmlns:r="http://schemas.openxmlformats.org/officeDocument/2006/relationships"><Relationship Type="http://schemas.openxmlformats.org/officeDocument/2006/relationships/theme" Id="nmThemeId" Target="../theme/theme3.xml" /></Relationships>
</file>

<file path=ppt/notesMasters/notesMaster1.xml><?xml version="1.0" encoding="utf-8"?>
<p:notesMaster xmlns:p="http://schemas.openxmlformats.org/presentationml/2006/main" xmlns:a="http://schemas.openxmlformats.org/drawing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xmlns:manifest="urn:oasis:names:tc:opendocument:xmlns:manifest:1.0" xmlns:table="urn:oasis:names:tc:opendocument:xmlns:table:1.0">
            <a:off x="0" y="0"/>
            <a:ext cx="3372840" cy="502560"/>
          </a:xfrm>
          <a:prstGeom prst="rect">
            <a:avLst/>
          </a:prstGeom>
        </p:spPr>
        <p:txBody>
          <a:bodyPr tIns="0" bIns="0" lIns="0" rIns="0" anchorCtr="0" wrap="square"/>
          <a:lstStyle>
            <a:lvl1pPr algn="l">
              <a:defRPr sz="1400" kern="0">
                <a:solidFill>
                  <a:srgbClr val="000000"/>
                </a:solidFill>
                <a:latin typeface="Times New Roman" pitchFamily="0" charset="0"/>
              </a:defRPr>
            </a:lvl1pPr>
          </a:lstStyle>
          <a:p>
            <a:r>
              <a:rPr lang="en-US" dirty="0" err="1" smtClean="0"/>
              <a:t/>
            </a:r>
            <a:endParaRPr lang="en-US" dirty="0"/>
          </a:p>
        </p:txBody>
      </p:sp>
      <p:sp>
        <p:nvSpPr>
          <p:cNvPr id="3" name="Date Placeholder 2"/>
          <p:cNvSpPr>
            <a:spLocks noGrp="1"/>
          </p:cNvSpPr>
          <p:nvPr>
            <p:ph type="dt" idx="1"/>
          </p:nvPr>
        </p:nvSpPr>
        <p:spPr>
          <a:xfrm xmlns:manifest="urn:oasis:names:tc:opendocument:xmlns:manifest:1.0" xmlns:table="urn:oasis:names:tc:opendocument:xmlns:table:1.0">
            <a:off x="4399200" y="0"/>
            <a:ext cx="3372840" cy="502560"/>
          </a:xfrm>
          <a:prstGeom prst="rect">
            <a:avLst/>
          </a:prstGeom>
        </p:spPr>
        <p:txBody>
          <a:bodyPr tIns="0" bIns="0" lIns="0" rIns="0" anchorCtr="0" wrap="square"/>
          <a:lstStyle>
            <a:lvl1pPr algn="r">
              <a:defRPr sz="1400" kern="0">
                <a:solidFill>
                  <a:srgbClr val="000000"/>
                </a:solidFill>
                <a:latin typeface="Times New Roman" pitchFamily="0" charset="0"/>
              </a:defRPr>
            </a:lvl1pPr>
          </a:lstStyle>
          <a:p>
            <a:r>
              <a:rPr lang="en-US" dirty="0" smtClean="0"/>
              <a:t/>
            </a:r>
            <a:endParaRPr lang="en-US" dirty="0"/>
          </a:p>
        </p:txBody>
      </p:sp>
      <p:sp>
        <p:nvSpPr>
          <p:cNvPr id="4" name="Slide Image Placeholder 3"/>
          <p:cNvSpPr>
            <a:spLocks noGrp="1" noRot="1" noChangeAspect="1"/>
          </p:cNvSpPr>
          <p:nvPr>
            <p:ph type="sldImg" idx="2"/>
          </p:nvPr>
        </p:nvSpPr>
        <p:spPr>
          <a:xfrm xmlns:manifest="urn:oasis:names:tc:opendocument:xmlns:manifest:1.0" xmlns:table="urn:oasis:names:tc:opendocument:xmlns:table:1.0">
            <a:off x="1371600" y="764280"/>
            <a:ext cx="5028480" cy="3771360"/>
          </a:xfrm>
          <a:prstGeom prst="rect">
            <a:avLst/>
          </a:prstGeom>
          <a:noFill/>
          <a:ln w="12700">
            <a:solidFill>
              <a:prstClr val="black"/>
            </a:solidFill>
          </a:ln>
        </p:spPr>
        <p:txBody>
          <a:bodyPr tIns="0" bIns="0" lIns="0" rIns="0" anchor="ctr" anchorCtr="0" wrap="square"/>
          <a:lstStyle/>
          <a:p>
            <a:endParaRPr lang="en-US"/>
          </a:p>
        </p:txBody>
      </p:sp>
      <p:sp>
        <p:nvSpPr>
          <p:cNvPr id="5" name="Notes Placeholder 4"/>
          <p:cNvSpPr>
            <a:spLocks noGrp="1"/>
          </p:cNvSpPr>
          <p:nvPr>
            <p:ph type="body" sz="quarter" idx="3"/>
          </p:nvPr>
        </p:nvSpPr>
        <p:spPr>
          <a:xfrm xmlns:manifest="urn:oasis:names:tc:opendocument:xmlns:manifest:1.0" xmlns:table="urn:oasis:names:tc:opendocument:xmlns:table:1.0">
            <a:off x="777240" y="4777560"/>
            <a:ext cx="6217560" cy="4525920"/>
          </a:xfrm>
          <a:prstGeom prst="rect">
            <a:avLst/>
          </a:prstGeom>
        </p:spPr>
        <p:txBody>
          <a:bodyPr tIns="0" bIns="0" lIns="0" rIns="0" anchorCtr="0" wrap="square"/>
          <a:lstStyle/>
          <a:p>
            <a:pPr lvl="0"/>
            <a:r>
              <a:rPr lang="en-US" smtClean="0"/>
              <a:t>Click to edit the notes format</a:t>
            </a:r>
          </a:p>
        </p:txBody>
      </p:sp>
      <p:sp>
        <p:nvSpPr>
          <p:cNvPr id="6" name="Footer Placeholder 5"/>
          <p:cNvSpPr>
            <a:spLocks noGrp="1"/>
          </p:cNvSpPr>
          <p:nvPr>
            <p:ph type="ftr" sz="quarter" idx="4"/>
          </p:nvPr>
        </p:nvSpPr>
        <p:spPr>
          <a:xfrm xmlns:manifest="urn:oasis:names:tc:opendocument:xmlns:manifest:1.0" xmlns:table="urn:oasis:names:tc:opendocument:xmlns:table:1.0">
            <a:off x="0" y="9555480"/>
            <a:ext cx="3372840" cy="502560"/>
          </a:xfrm>
          <a:prstGeom prst="rect">
            <a:avLst/>
          </a:prstGeom>
        </p:spPr>
        <p:txBody>
          <a:bodyPr tIns="0" bIns="0" lIns="0" rIns="0" anchor="b" anchorCtr="0" wrap="square"/>
          <a:lstStyle>
            <a:lvl1pPr algn="l">
              <a:defRPr sz="1400" kern="0">
                <a:solidFill>
                  <a:srgbClr val="000000"/>
                </a:solidFill>
                <a:latin typeface="Times New Roman" pitchFamily="0" charset="0"/>
              </a:defRPr>
            </a:lvl1pPr>
          </a:lstStyle>
          <a:p>
            <a:r>
              <a:rPr lang="en-US" dirty="0" smtClean="0"/>
              <a:t/>
            </a:r>
            <a:endParaRPr lang="en-US" dirty="0"/>
          </a:p>
        </p:txBody>
      </p:sp>
      <p:sp>
        <p:nvSpPr>
          <p:cNvPr id="7" name="Slide Number Placeholder 6"/>
          <p:cNvSpPr>
            <a:spLocks noGrp="1"/>
          </p:cNvSpPr>
          <p:nvPr>
            <p:ph type="sldNum" sz="quarter" idx="5"/>
          </p:nvPr>
        </p:nvSpPr>
        <p:spPr>
          <a:xfrm xmlns:manifest="urn:oasis:names:tc:opendocument:xmlns:manifest:1.0" xmlns:table="urn:oasis:names:tc:opendocument:xmlns:table:1.0">
            <a:off x="4399200" y="9555480"/>
            <a:ext cx="3372840" cy="502560"/>
          </a:xfrm>
          <a:prstGeom prst="rect">
            <a:avLst/>
          </a:prstGeom>
        </p:spPr>
        <p:txBody>
          <a:bodyPr tIns="0" bIns="0" lIns="0" rIns="0" anchor="b" anchorCtr="0" wrap="square"/>
          <a:lstStyle>
            <a:lvl1pPr algn="r">
              <a:defRPr sz="1400" kern="0">
                <a:solidFill>
                  <a:srgbClr val="000000"/>
                </a:solidFill>
                <a:latin typeface="Times New Roman" pitchFamily="0" charset="0"/>
              </a:defRPr>
            </a:lvl1pPr>
          </a:lstStyle>
          <a:p>
            <a:r>
              <a:rPr lang="en-US" dirty="0" smtClean="0"/>
              <a:t>&lt;number&gt;</a:t>
            </a:r>
            <a:endParaRPr lang="en-US" dirty="0"/>
          </a:p>
        </p:txBody>
      </p:sp>
    </p:spTree>
  </p:cSld>
  <p:clrMap bg1="lt1" tx1="dk1" bg2="lt2" tx2="dk2" accent1="accent1" accent2="accent2" accent3="accent3" accent4="accent4" accent5="accent5" accent6="accent6" hlink="hlink" folHlink="folHlink"/>
  <p:notesStyle>
    <a:lvl1pPr marL="216000" indent="-216000" algn="l" defTabSz="914400" rtl="0" eaLnBrk="1" latinLnBrk="0" hangingPunct="1">
      <a:defRPr sz="2000" kern="0">
        <a:solidFill>
          <a:srgbClr val="000000"/>
        </a:solidFill>
        <a:latin typeface="Arial"/>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3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3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_rels/notesSlide3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_rels/notesSlide3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3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3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3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_rels/notesSlide3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_rels/notesSlide3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8.xml" /><Relationship Id="rId1" Type="http://schemas.openxmlformats.org/officeDocument/2006/relationships/notesMaster" Target="../notesMasters/notesMaster1.xml" /></Relationships>
</file>

<file path=ppt/notesSlides/_rels/notesSlide3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39.xml" /><Relationship Id="rId1" Type="http://schemas.openxmlformats.org/officeDocument/2006/relationships/notesMaster" Target="../notesMasters/notesMaster1.xml" /></Relationships>
</file>

<file path=ppt/notesSlides/_rels/notesSlide4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0.xml" /><Relationship Id="rId1" Type="http://schemas.openxmlformats.org/officeDocument/2006/relationships/notesMaster" Target="../notesMasters/notesMaster1.xml" /></Relationships>
</file>

<file path=ppt/notesSlides/_rels/notesSlide4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1.xml" /><Relationship Id="rId1" Type="http://schemas.openxmlformats.org/officeDocument/2006/relationships/notesMaster" Target="../notesMasters/notesMaster1.xml" /></Relationships>
</file>

<file path=ppt/notesSlides/_rels/notesSlide4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2.xml" /><Relationship Id="rId1" Type="http://schemas.openxmlformats.org/officeDocument/2006/relationships/notesMaster" Target="../notesMasters/notesMaster1.xml" /></Relationships>
</file>

<file path=ppt/notesSlides/_rels/notesSlide4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3.xml" /><Relationship Id="rId1" Type="http://schemas.openxmlformats.org/officeDocument/2006/relationships/notesMaster" Target="../notesMasters/notesMaster1.xml" /></Relationships>
</file>

<file path=ppt/notesSlides/_rels/notesSlide4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4.xml" /><Relationship Id="rId1" Type="http://schemas.openxmlformats.org/officeDocument/2006/relationships/notesMaster" Target="../notesMasters/notesMaster1.xml" /></Relationships>
</file>

<file path=ppt/notesSlides/_rels/notesSlide4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5.xml" /><Relationship Id="rId1" Type="http://schemas.openxmlformats.org/officeDocument/2006/relationships/notesMaster" Target="../notesMasters/notesMaster1.xml" /></Relationships>
</file>

<file path=ppt/notesSlides/_rels/notesSlide4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6.xml" /><Relationship Id="rId1" Type="http://schemas.openxmlformats.org/officeDocument/2006/relationships/notesMaster" Target="../notesMasters/notesMaster1.xml" /></Relationships>
</file>

<file path=ppt/notesSlides/_rels/notesSlide4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7.xml" /><Relationship Id="rId1" Type="http://schemas.openxmlformats.org/officeDocument/2006/relationships/notesMaster" Target="../notesMasters/notesMaster1.xml" /></Relationships>
</file>

<file path=ppt/notesSlides/_rels/notesSlide4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8.xml" /><Relationship Id="rId1" Type="http://schemas.openxmlformats.org/officeDocument/2006/relationships/notesMaster" Target="../notesMasters/notesMaster1.xml" /></Relationships>
</file>

<file path=ppt/notesSlides/_rels/notesSlide4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49.xml" /><Relationship Id="rId1" Type="http://schemas.openxmlformats.org/officeDocument/2006/relationships/notesMaster" Target="../notesMasters/notesMaster1.xml" /></Relationships>
</file>

<file path=ppt/notesSlides/_rels/notesSlide5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0.xml" /><Relationship Id="rId1" Type="http://schemas.openxmlformats.org/officeDocument/2006/relationships/notesMaster" Target="../notesMasters/notesMaster1.xml" /></Relationships>
</file>

<file path=ppt/notesSlides/_rels/notesSlide5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1.xml" /><Relationship Id="rId1" Type="http://schemas.openxmlformats.org/officeDocument/2006/relationships/notesMaster" Target="../notesMasters/notesMaster1.xml" /></Relationships>
</file>

<file path=ppt/notesSlides/_rels/notesSlide5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2.xml" /><Relationship Id="rId1" Type="http://schemas.openxmlformats.org/officeDocument/2006/relationships/notesMaster" Target="../notesMasters/notesMaster1.xml" /></Relationships>
</file>

<file path=ppt/notesSlides/_rels/notesSlide5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3.xml" /><Relationship Id="rId1" Type="http://schemas.openxmlformats.org/officeDocument/2006/relationships/notesMaster" Target="../notesMasters/notesMaster1.xml" /></Relationships>
</file>

<file path=ppt/notesSlides/_rels/notesSlide5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4.xml" /><Relationship Id="rId1" Type="http://schemas.openxmlformats.org/officeDocument/2006/relationships/notesMaster" Target="../notesMasters/notesMaster1.xml" /></Relationships>
</file>

<file path=ppt/notesSlides/_rels/notesSlide5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5.xml" /><Relationship Id="rId1" Type="http://schemas.openxmlformats.org/officeDocument/2006/relationships/notesMaster" Target="../notesMasters/notesMaster1.xml" /></Relationships>
</file>

<file path=ppt/notesSlides/_rels/notesSlide5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6.xml" /><Relationship Id="rId1" Type="http://schemas.openxmlformats.org/officeDocument/2006/relationships/notesMaster" Target="../notesMasters/notesMaster1.xml" /></Relationships>
</file>

<file path=ppt/notesSlides/_rels/notesSlide5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7.xml" /><Relationship Id="rId1" Type="http://schemas.openxmlformats.org/officeDocument/2006/relationships/notesMaster" Target="../notesMasters/notesMaster1.xml" /></Relationships>
</file>

<file path=ppt/notesSlides/_rels/notesSlide5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8.xml" /><Relationship Id="rId1" Type="http://schemas.openxmlformats.org/officeDocument/2006/relationships/notesMaster" Target="../notesMasters/notesMaster1.xml" /></Relationships>
</file>

<file path=ppt/notesSlides/_rels/notesSlide5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59.xml" /><Relationship Id="rId1" Type="http://schemas.openxmlformats.org/officeDocument/2006/relationships/notesMaster" Target="../notesMasters/notesMaster1.xml" /></Relationships>
</file>

<file path=ppt/notesSlides/_rels/notesSlide6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0.xml" /><Relationship Id="rId1" Type="http://schemas.openxmlformats.org/officeDocument/2006/relationships/notesMaster" Target="../notesMasters/notesMaster1.xml" /></Relationships>
</file>

<file path=ppt/notesSlides/_rels/notesSlide6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1.xml" /><Relationship Id="rId1" Type="http://schemas.openxmlformats.org/officeDocument/2006/relationships/notesMaster" Target="../notesMasters/notesMaster1.xml" /></Relationships>
</file>

<file path=ppt/notesSlides/_rels/notesSlide6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2.xml" /><Relationship Id="rId1" Type="http://schemas.openxmlformats.org/officeDocument/2006/relationships/notesMaster" Target="../notesMasters/notesMaster1.xml" /></Relationships>
</file>

<file path=ppt/notesSlides/_rels/notesSlide6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3.xml" /><Relationship Id="rId1" Type="http://schemas.openxmlformats.org/officeDocument/2006/relationships/notesMaster" Target="../notesMasters/notesMaster1.xml" /></Relationships>
</file>

<file path=ppt/notesSlides/_rels/notesSlide6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4.xml" /><Relationship Id="rId1" Type="http://schemas.openxmlformats.org/officeDocument/2006/relationships/notesMaster" Target="../notesMasters/notesMaster1.xml" /></Relationships>
</file>

<file path=ppt/notesSlides/_rels/notesSlide6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5.xml" /><Relationship Id="rId1" Type="http://schemas.openxmlformats.org/officeDocument/2006/relationships/notesMaster" Target="../notesMasters/notesMaster1.xml" /></Relationships>
</file>

<file path=ppt/notesSlides/_rels/notesSlide6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6.xml" /><Relationship Id="rId1" Type="http://schemas.openxmlformats.org/officeDocument/2006/relationships/notesMaster" Target="../notesMasters/notesMaster1.xml" /></Relationships>
</file>

<file path=ppt/notesSlides/_rels/notesSlide6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7.xml" /><Relationship Id="rId1" Type="http://schemas.openxmlformats.org/officeDocument/2006/relationships/notesMaster" Target="../notesMasters/notesMaster1.xml" /></Relationships>
</file>

<file path=ppt/notesSlides/_rels/notesSlide6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8.xml" /><Relationship Id="rId1" Type="http://schemas.openxmlformats.org/officeDocument/2006/relationships/notesMaster" Target="../notesMasters/notesMaster1.xml" /></Relationships>
</file>

<file path=ppt/notesSlides/_rels/notesSlide6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69.xml" /><Relationship Id="rId1" Type="http://schemas.openxmlformats.org/officeDocument/2006/relationships/notesMaster" Target="../notesMasters/notesMaster1.xml" /></Relationships>
</file>

<file path=ppt/notesSlides/_rels/notesSlide7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0.xml" /><Relationship Id="rId1" Type="http://schemas.openxmlformats.org/officeDocument/2006/relationships/notesMaster" Target="../notesMasters/notesMaster1.xml" /></Relationships>
</file>

<file path=ppt/notesSlides/_rels/notesSlide7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1.xml" /><Relationship Id="rId1" Type="http://schemas.openxmlformats.org/officeDocument/2006/relationships/notesMaster" Target="../notesMasters/notesMaster1.xml" /></Relationships>
</file>

<file path=ppt/notesSlides/_rels/notesSlide7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2.xml" /><Relationship Id="rId1" Type="http://schemas.openxmlformats.org/officeDocument/2006/relationships/notesMaster" Target="../notesMasters/notesMaster1.xml" /></Relationships>
</file>

<file path=ppt/notesSlides/_rels/notesSlide73.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3.xml" /><Relationship Id="rId1" Type="http://schemas.openxmlformats.org/officeDocument/2006/relationships/notesMaster" Target="../notesMasters/notesMaster1.xml" /></Relationships>
</file>

<file path=ppt/notesSlides/_rels/notesSlide74.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4.xml" /><Relationship Id="rId1" Type="http://schemas.openxmlformats.org/officeDocument/2006/relationships/notesMaster" Target="../notesMasters/notesMaster1.xml" /></Relationships>
</file>

<file path=ppt/notesSlides/_rels/notesSlide75.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5.xml" /><Relationship Id="rId1" Type="http://schemas.openxmlformats.org/officeDocument/2006/relationships/notesMaster" Target="../notesMasters/notesMaster1.xml" /></Relationships>
</file>

<file path=ppt/notesSlides/_rels/notesSlide76.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6.xml" /><Relationship Id="rId1" Type="http://schemas.openxmlformats.org/officeDocument/2006/relationships/notesMaster" Target="../notesMasters/notesMaster1.xml" /></Relationships>
</file>

<file path=ppt/notesSlides/_rels/notesSlide77.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7.xml" /><Relationship Id="rId1" Type="http://schemas.openxmlformats.org/officeDocument/2006/relationships/notesMaster" Target="../notesMasters/notesMaster1.xml" /></Relationships>
</file>

<file path=ppt/notesSlides/_rels/notesSlide78.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8.xml" /><Relationship Id="rId1" Type="http://schemas.openxmlformats.org/officeDocument/2006/relationships/notesMaster" Target="../notesMasters/notesMaster1.xml" /></Relationships>
</file>

<file path=ppt/notesSlides/_rels/notesSlide79.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79.xml" /><Relationship Id="rId1" Type="http://schemas.openxmlformats.org/officeDocument/2006/relationships/notesMaster" Target="../notesMasters/notesMaster1.xml" /></Relationships>
</file>

<file path=ppt/notesSlides/_rels/notesSlide80.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80.xml" /><Relationship Id="rId1" Type="http://schemas.openxmlformats.org/officeDocument/2006/relationships/notesMaster" Target="../notesMasters/notesMaster1.xml" /></Relationships>
</file>

<file path=ppt/notesSlides/_rels/notesSlide81.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81.xml" /><Relationship Id="rId1" Type="http://schemas.openxmlformats.org/officeDocument/2006/relationships/notesMaster" Target="../notesMasters/notesMaster1.xml" /></Relationships>
</file>

<file path=ppt/notesSlides/_rels/notesSlide82.xml.rels>&#65279;<?xml version="1.0" encoding="utf-8"?><Relationships xmlns="http://schemas.openxmlformats.org/package/2006/relationship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Relationship Id="rId2" Type="http://schemas.openxmlformats.org/officeDocument/2006/relationships/slide" Target="../slides/slide82.xml" /><Relationship Id="rId1" Type="http://schemas.openxmlformats.org/officeDocument/2006/relationships/notesMaster" Target="../notesMasters/notesMaster1.xml" /></Relationships>
</file>

<file path=ppt/notesSlides/notesSlide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1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2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3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4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5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6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3.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4.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5.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6.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7.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8.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52628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79.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80.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81.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notesSlides/notesSlide82.xml><?xml version="1.0" encoding="utf-8"?>
<p:notes xmlns:p="http://schemas.openxmlformats.org/presentationml/2006/main" xmlns:a="http://schemas.openxmlformats.org/drawingml/2006/main" xmlns:r="http://schemas.openxmlformats.org/officeDocument/2006/relationships" xmlns:presentation="urn:oasis:names:tc:opendocument:xmlns:presentation:1.0" xmlns:fo="urn:oasis:names:tc:opendocument:xmlns:xsl-fo-compatible:1.0" xmlns:script="urn:oasis:names:tc:opendocument:xmlns:script:1.0">
  <p:cSld>
    <p:spTree>
      <p:nvGrpSpPr>
        <p:cNvPr id="1" name=""/>
        <p:cNvGrpSpPr/>
        <p:nvPr/>
      </p:nvGrpSpPr>
      <p:grpSpPr>
        <a:xfrm>
          <a:off x="0" y="0"/>
          <a:ext cx="0" cy="0"/>
          <a:chOff x="0" y="0"/>
          <a:chExt cx="0" cy="0"/>
        </a:xfrm>
      </p:grpSpPr>
      <p:sp>
        <p:nvSpPr>
          <p:cNvPr name="Slide Image Placeholder 1" id="2"/>
          <p:cNvSpPr>
            <a:spLocks noGrp="1"/>
          </p:cNvSpPr>
          <p:nvPr>
            <p:ph type="sldImg"/>
          </p:nvPr>
        </p:nvSpPr>
        <p:spPr>
          <a:xfrm xmlns:manifest="urn:oasis:names:tc:opendocument:xmlns:manifest:1.0" xmlns:table="urn:oasis:names:tc:opendocument:xmlns:table:1.0">
            <a:off x="1371600" y="764280"/>
            <a:ext cx="5028480" cy="3771360"/>
          </a:xfrm>
          <a:ln/>
        </p:spPr>
      </p:sp>
      <p:sp>
        <p:nvSpPr>
          <p:cNvPr name="Notes Placeholder 2" id="3"/>
          <p:cNvSpPr>
            <a:spLocks noGrp="1" noRot="1" noChangeAspect="1"/>
          </p:cNvSpPr>
          <p:nvPr>
            <p:ph type="body" idx="1"/>
          </p:nvPr>
        </p:nvSpPr>
        <p:spPr>
          <a:xfrm xmlns:manifest="urn:oasis:names:tc:opendocument:xmlns:manifest:1.0" xmlns:table="urn:oasis:names:tc:opendocument:xmlns:table:1.0">
            <a:off x="777240" y="4777560"/>
            <a:ext cx="6217560" cy="4435920"/>
          </a:xfrm>
          <a:noFill xmlns:manifest="urn:oasis:names:tc:opendocument:xmlns:manifest:1.0" xmlns:table="urn:oasis:names:tc:opendocument:xmlns:table:1.0"/>
          <a:ln xmlns:meta="urn:oasis:names:tc:opendocument:xmlns:meta:1.0" xmlns:table="urn:oasis:names:tc:opendocument:xmlns:table:1.0"/>
        </p:spPr>
        <p:txBody>
          <a:bodyPr tIns="0" bIns="0" lIns="0" rIns="0" anchorCtr="0" wrap="square"/>
          <a:lstStyle/>
          <a:p>
            <a:r>
              <a:rPr lang="en-US" smtClean="0">
                <a:latin charset="0" typeface="Arial"/>
              </a:rPr>
              <a:t/>
            </a:r>
          </a:p>
        </p:txBody>
      </p:sp>
    </p:spTree>
  </p:cSld>
  <p:clrMapOvr>
    <a:masterClrMapping/>
  </p:clrMapOvr>
</p:notes>
</file>

<file path=ppt/slideLayouts/_rels/slideLayout1.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2.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3.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4.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5.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6.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7.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8.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9.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10.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11.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1.xml" /></Relationships>
</file>

<file path=ppt/slideLayouts/_rels/slideLayout12.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3.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4.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5.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6.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7.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8.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19.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20.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21.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_rels/slideLayout22.xml.rels>&#65279;<?xml version="1.0" encoding="utf-8"?><Relationships xmlns="http://schemas.openxmlformats.org/package/2006/relationships" xmlns:a="http://schemas.openxmlformats.org/drawingml/2006/main" xmlns:r="http://schemas.openxmlformats.org/officeDocument/2006/relationships" xmlns:p="http://schemas.openxmlformats.org/presentationml/2006/main"><Relationship Id="rId1" Type="http://schemas.openxmlformats.org/officeDocument/2006/relationships/slideMaster" Target="../slideMasters/slideMaster2.xml" /></Relationships>
</file>

<file path=ppt/slideLayouts/slideLayout1.xml><?xml version="1.0" encoding="utf-8"?>
<p:sldLayout xmlns:p="http://schemas.openxmlformats.org/presentationml/2006/main" xmlns:a="http://schemas.openxmlformats.org/drawingml/2006/main" xmlns:r="http://schemas.openxmlformats.org/officeDocument/2006/relationships"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nchor="ctr"/>
          <a:lstStyle>
            <a:lvl1pPr algn="ct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2.xml><?xml version="1.0" encoding="utf-8"?>
<p:sldLayout xmlns:p="http://schemas.openxmlformats.org/presentationml/2006/main" xmlns:a="http://schemas.openxmlformats.org/drawingml/2006/main" xmlns:r="http://schemas.openxmlformats.org/officeDocument/2006/relationships"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3.xml><?xml version="1.0" encoding="utf-8"?>
<p:sldLayout xmlns:p="http://schemas.openxmlformats.org/presentationml/2006/main" xmlns:a="http://schemas.openxmlformats.org/drawingml/2006/main" xmlns:r="http://schemas.openxmlformats.org/officeDocument/2006/relationships"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lstStyle>
            <a:lvl1pPr>
              <a:buNone/>
              <a:defRPr/>
            </a:lvl1pPr>
            <a:lvl2pPr>
              <a:buNone/>
              <a:defRPr/>
            </a:lvl2pPr>
            <a:lvl3pPr>
              <a:buNone/>
              <a:defRPr/>
            </a:lvl3pPr>
            <a:lvl4pPr>
              <a:buNone/>
              <a:defRPr/>
            </a:lvl4pPr>
            <a:lvl5pPr>
              <a:buNone/>
              <a:defRPr/>
            </a:lvl5pPr>
            <a:lvl6pPr>
              <a:buNone/>
              <a:defRPr/>
            </a:lvl6pPr>
            <a:lvl7pPr>
              <a:buNone/>
              <a:defRPr sz="1400"/>
            </a:lvl7pPr>
            <a:lvl8pPr>
              <a:buNone/>
              <a:defRPr/>
            </a:lvl8pPr>
            <a:lvl9pPr>
              <a:buNone/>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4.xml><?xml version="1.0" encoding="utf-8"?>
<p:sldLayout xmlns:p="http://schemas.openxmlformats.org/presentationml/2006/main" xmlns:a="http://schemas.openxmlformats.org/drawingml/2006/main" xmlns:r="http://schemas.openxmlformats.org/officeDocument/2006/relationships"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dirty="0" smtClean="0"/>
              <a:t/>
            </a:r>
            <a:endParaRPr lang="en-US"/>
          </a:p>
        </p:txBody>
      </p:sp>
      <p:sp>
        <p:nvSpPr>
          <p:cNvPr id="7" name="Slide Number Placeholder 6"/>
          <p:cNvSpPr>
            <a:spLocks noGrp="1"/>
          </p:cNvSpPr>
          <p:nvPr>
            <p:ph type="sldNum" sz="quarter" idx="12"/>
          </p:nvPr>
        </p:nvSpPr>
        <p:spPr/>
        <p:txBody>
          <a:bodyPr/>
          <a:lstStyle/>
          <a:p>
            <a:r>
              <a:rPr lang="en-US" smtClean="0"/>
              <a:t>‹#›</a:t>
            </a:r>
          </a:p>
        </p:txBody>
      </p:sp>
    </p:spTree>
  </p:cSld>
  <p:clrMapOvr>
    <a:masterClrMapping/>
  </p:clrMapOvr>
</p:sldLayout>
</file>

<file path=ppt/slideLayouts/slideLayout5.xml><?xml version="1.0" encoding="utf-8"?>
<p:sldLayout xmlns:p="http://schemas.openxmlformats.org/presentationml/2006/main" xmlns:a="http://schemas.openxmlformats.org/drawingml/2006/main" xmlns:r="http://schemas.openxmlformats.org/officeDocument/2006/relationships"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r>
              <a:rPr lang="en-US" dirty="0" smtClean="0"/>
              <a:t/>
            </a:r>
            <a:endParaRPr lang="en-US"/>
          </a:p>
        </p:txBody>
      </p:sp>
      <p:sp>
        <p:nvSpPr>
          <p:cNvPr id="9" name="Slide Number Placeholder 8"/>
          <p:cNvSpPr>
            <a:spLocks noGrp="1"/>
          </p:cNvSpPr>
          <p:nvPr>
            <p:ph type="sldNum" sz="quarter" idx="12"/>
          </p:nvPr>
        </p:nvSpPr>
        <p:spPr/>
        <p:txBody>
          <a:bodyPr/>
          <a:lstStyle/>
          <a:p>
            <a:r>
              <a:rPr lang="en-US" smtClean="0"/>
              <a:t>‹#›</a:t>
            </a:r>
          </a:p>
        </p:txBody>
      </p:sp>
    </p:spTree>
  </p:cSld>
  <p:clrMapOvr>
    <a:masterClrMapping/>
  </p:clrMapOvr>
</p:sldLayout>
</file>

<file path=ppt/slideLayouts/slideLayout6.xml><?xml version="1.0" encoding="utf-8"?>
<p:sldLayout xmlns:p="http://schemas.openxmlformats.org/presentationml/2006/main" xmlns:a="http://schemas.openxmlformats.org/drawing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r>
              <a:rPr lang="en-US" dirty="0" smtClean="0"/>
              <a:t/>
            </a:r>
            <a:endParaRPr lang="en-US"/>
          </a:p>
        </p:txBody>
      </p:sp>
      <p:sp>
        <p:nvSpPr>
          <p:cNvPr id="5" name="Slide Number Placeholder 4"/>
          <p:cNvSpPr>
            <a:spLocks noGrp="1"/>
          </p:cNvSpPr>
          <p:nvPr>
            <p:ph type="sldNum" sz="quarter" idx="12"/>
          </p:nvPr>
        </p:nvSpPr>
        <p:spPr/>
        <p:txBody>
          <a:bodyPr/>
          <a:lstStyle/>
          <a:p>
            <a:r>
              <a:rPr lang="en-US" smtClean="0"/>
              <a:t>‹#›</a:t>
            </a:r>
          </a:p>
        </p:txBody>
      </p:sp>
    </p:spTree>
  </p:cSld>
  <p:clrMapOvr>
    <a:masterClrMapping/>
  </p:clrMapOvr>
</p:sldLayout>
</file>

<file path=ppt/slideLayouts/slideLayout7.xml><?xml version="1.0" encoding="utf-8"?>
<p:sldLayout xmlns:p="http://schemas.openxmlformats.org/presentationml/2006/main" xmlns:a="http://schemas.openxmlformats.org/drawingml/2006/main" xmlns:r="http://schemas.openxmlformats.org/officeDocument/2006/relationships"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
            </a:r>
            <a:endParaRPr lang="en-US"/>
          </a:p>
        </p:txBody>
      </p:sp>
      <p:sp>
        <p:nvSpPr>
          <p:cNvPr id="4" name="Slide Number Placeholder 3"/>
          <p:cNvSpPr>
            <a:spLocks noGrp="1"/>
          </p:cNvSpPr>
          <p:nvPr>
            <p:ph type="sldNum" sz="quarter" idx="12"/>
          </p:nvPr>
        </p:nvSpPr>
        <p:spPr/>
        <p:txBody>
          <a:bodyPr/>
          <a:lstStyle/>
          <a:p>
            <a:r>
              <a:rPr lang="en-US" smtClean="0"/>
              <a:t>‹#›</a:t>
            </a:r>
          </a:p>
        </p:txBody>
      </p:sp>
    </p:spTree>
  </p:cSld>
  <p:clrMapOvr>
    <a:masterClrMapping/>
  </p:clrMapOvr>
</p:sldLayout>
</file>

<file path=ppt/slideLayouts/slideLayout8.xml><?xml version="1.0" encoding="utf-8"?>
<p:sldLayout xmlns:p="http://schemas.openxmlformats.org/presentationml/2006/main" xmlns:a="http://schemas.openxmlformats.org/drawingml/2006/main" xmlns:r="http://schemas.openxmlformats.org/officeDocument/2006/relationships"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dirty="0" smtClean="0"/>
              <a:t/>
            </a:r>
            <a:endParaRPr lang="en-US"/>
          </a:p>
        </p:txBody>
      </p:sp>
      <p:sp>
        <p:nvSpPr>
          <p:cNvPr id="7" name="Slide Number Placeholder 6"/>
          <p:cNvSpPr>
            <a:spLocks noGrp="1"/>
          </p:cNvSpPr>
          <p:nvPr>
            <p:ph type="sldNum" sz="quarter" idx="12"/>
          </p:nvPr>
        </p:nvSpPr>
        <p:spPr/>
        <p:txBody>
          <a:bodyPr/>
          <a:lstStyle/>
          <a:p>
            <a:r>
              <a:rPr lang="en-US" smtClean="0"/>
              <a:t>‹#›</a:t>
            </a:r>
          </a:p>
        </p:txBody>
      </p:sp>
    </p:spTree>
  </p:cSld>
  <p:clrMapOvr>
    <a:masterClrMapping/>
  </p:clrMapOvr>
</p:sldLayout>
</file>

<file path=ppt/slideLayouts/slideLayout9.xml><?xml version="1.0" encoding="utf-8"?>
<p:sldLayout xmlns:p="http://schemas.openxmlformats.org/presentationml/2006/main" xmlns:a="http://schemas.openxmlformats.org/drawingml/2006/main" xmlns:r="http://schemas.openxmlformats.org/officeDocument/2006/relationships"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dirty="0" smtClean="0"/>
              <a:t/>
            </a:r>
            <a:endParaRPr lang="en-US"/>
          </a:p>
        </p:txBody>
      </p:sp>
      <p:sp>
        <p:nvSpPr>
          <p:cNvPr id="7" name="Slide Number Placeholder 6"/>
          <p:cNvSpPr>
            <a:spLocks noGrp="1"/>
          </p:cNvSpPr>
          <p:nvPr>
            <p:ph type="sldNum" sz="quarter" idx="12"/>
          </p:nvPr>
        </p:nvSpPr>
        <p:spPr/>
        <p:txBody>
          <a:bodyPr/>
          <a:lstStyle/>
          <a:p>
            <a:r>
              <a:rPr lang="en-US" smtClean="0"/>
              <a:t>‹#›</a:t>
            </a:r>
          </a:p>
        </p:txBody>
      </p:sp>
    </p:spTree>
  </p:cSld>
  <p:clrMapOvr>
    <a:masterClrMapping/>
  </p:clrMapOvr>
</p:sldLayout>
</file>

<file path=ppt/slideLayouts/slideLayout10.xml><?xml version="1.0" encoding="utf-8"?>
<p:sldLayout xmlns:p="http://schemas.openxmlformats.org/presentationml/2006/main" xmlns:a="http://schemas.openxmlformats.org/drawingml/2006/main" xmlns:r="http://schemas.openxmlformats.org/officeDocument/2006/relationships"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11.xml><?xml version="1.0" encoding="utf-8"?>
<p:sldLayout xmlns:p="http://schemas.openxmlformats.org/presentationml/2006/main" xmlns:a="http://schemas.openxmlformats.org/drawingml/2006/main" xmlns:r="http://schemas.openxmlformats.org/officeDocument/2006/relationships"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12.xml><?xml version="1.0" encoding="utf-8"?>
<p:sldLayout xmlns:p="http://schemas.openxmlformats.org/presentationml/2006/main" xmlns:a="http://schemas.openxmlformats.org/drawingml/2006/main" xmlns:r="http://schemas.openxmlformats.org/officeDocument/2006/relationships"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nchor="ctr"/>
          <a:lstStyle>
            <a:lvl1pPr algn="ct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1859447-1FF1-4571-A7A1-75F1CAF7F5D9}" type="datetime1">
              <a:rPr lang="en-US" smtClean="0"/>
              <a:t/>
            </a:fld>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13.xml><?xml version="1.0" encoding="utf-8"?>
<p:sldLayout xmlns:p="http://schemas.openxmlformats.org/presentationml/2006/main" xmlns:a="http://schemas.openxmlformats.org/drawingml/2006/main" xmlns:r="http://schemas.openxmlformats.org/officeDocument/2006/relationships"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859447-1FF1-4571-A7A1-75F1CAF7F5D9}" type="datetime1">
              <a:rPr lang="en-US" smtClean="0"/>
              <a:t/>
            </a:fld>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14.xml><?xml version="1.0" encoding="utf-8"?>
<p:sldLayout xmlns:p="http://schemas.openxmlformats.org/presentationml/2006/main" xmlns:a="http://schemas.openxmlformats.org/drawingml/2006/main" xmlns:r="http://schemas.openxmlformats.org/officeDocument/2006/relationships"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lstStyle>
            <a:lvl1pPr>
              <a:buNone/>
              <a:defRPr/>
            </a:lvl1pPr>
            <a:lvl2pPr>
              <a:buNone/>
              <a:defRPr/>
            </a:lvl2pPr>
            <a:lvl3pPr>
              <a:buNone/>
              <a:defRPr/>
            </a:lvl3pPr>
            <a:lvl4pPr>
              <a:buNone/>
              <a:defRPr/>
            </a:lvl4pPr>
            <a:lvl5pPr>
              <a:buNone/>
              <a:defRPr/>
            </a:lvl5pPr>
            <a:lvl6pPr>
              <a:buNone/>
              <a:defRPr/>
            </a:lvl6pPr>
            <a:lvl7pPr>
              <a:buNone/>
              <a:defRPr sz="1400"/>
            </a:lvl7pPr>
            <a:lvl8pPr>
              <a:buNone/>
              <a:defRPr/>
            </a:lvl8pPr>
            <a:lvl9pPr>
              <a:buNone/>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859447-1FF1-4571-A7A1-75F1CAF7F5D9}" type="datetime1">
              <a:rPr lang="en-US" smtClean="0"/>
              <a:t/>
            </a:fld>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15.xml><?xml version="1.0" encoding="utf-8"?>
<p:sldLayout xmlns:p="http://schemas.openxmlformats.org/presentationml/2006/main" xmlns:a="http://schemas.openxmlformats.org/drawingml/2006/main" xmlns:r="http://schemas.openxmlformats.org/officeDocument/2006/relationships"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859447-1FF1-4571-A7A1-75F1CAF7F5D9}" type="datetime1">
              <a:rPr lang="en-US" smtClean="0"/>
              <a:t/>
            </a:fld>
            <a:endParaRPr lang="en-US"/>
          </a:p>
        </p:txBody>
      </p:sp>
      <p:sp>
        <p:nvSpPr>
          <p:cNvPr id="6" name="Footer Placeholder 5"/>
          <p:cNvSpPr>
            <a:spLocks noGrp="1"/>
          </p:cNvSpPr>
          <p:nvPr>
            <p:ph type="ftr" sz="quarter" idx="11"/>
          </p:nvPr>
        </p:nvSpPr>
        <p:spPr/>
        <p:txBody>
          <a:bodyPr/>
          <a:lstStyle/>
          <a:p>
            <a:r>
              <a:rPr lang="en-US" dirty="0" smtClean="0"/>
              <a:t/>
            </a:r>
            <a:endParaRPr lang="en-US"/>
          </a:p>
        </p:txBody>
      </p:sp>
      <p:sp>
        <p:nvSpPr>
          <p:cNvPr id="7" name="Slide Number Placeholder 6"/>
          <p:cNvSpPr>
            <a:spLocks noGrp="1"/>
          </p:cNvSpPr>
          <p:nvPr>
            <p:ph type="sldNum" sz="quarter" idx="12"/>
          </p:nvPr>
        </p:nvSpPr>
        <p:spPr/>
        <p:txBody>
          <a:bodyPr/>
          <a:lstStyle/>
          <a:p>
            <a:r>
              <a:rPr lang="en-US" smtClean="0"/>
              <a:t>‹#›</a:t>
            </a:r>
          </a:p>
        </p:txBody>
      </p:sp>
    </p:spTree>
  </p:cSld>
  <p:clrMapOvr>
    <a:masterClrMapping/>
  </p:clrMapOvr>
</p:sldLayout>
</file>

<file path=ppt/slideLayouts/slideLayout16.xml><?xml version="1.0" encoding="utf-8"?>
<p:sldLayout xmlns:p="http://schemas.openxmlformats.org/presentationml/2006/main" xmlns:a="http://schemas.openxmlformats.org/drawingml/2006/main" xmlns:r="http://schemas.openxmlformats.org/officeDocument/2006/relationships"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859447-1FF1-4571-A7A1-75F1CAF7F5D9}" type="datetime1">
              <a:rPr lang="en-US" smtClean="0"/>
              <a:t/>
            </a:fld>
            <a:endParaRPr lang="en-US"/>
          </a:p>
        </p:txBody>
      </p:sp>
      <p:sp>
        <p:nvSpPr>
          <p:cNvPr id="8" name="Footer Placeholder 7"/>
          <p:cNvSpPr>
            <a:spLocks noGrp="1"/>
          </p:cNvSpPr>
          <p:nvPr>
            <p:ph type="ftr" sz="quarter" idx="11"/>
          </p:nvPr>
        </p:nvSpPr>
        <p:spPr/>
        <p:txBody>
          <a:bodyPr/>
          <a:lstStyle/>
          <a:p>
            <a:r>
              <a:rPr lang="en-US" dirty="0" smtClean="0"/>
              <a:t/>
            </a:r>
            <a:endParaRPr lang="en-US"/>
          </a:p>
        </p:txBody>
      </p:sp>
      <p:sp>
        <p:nvSpPr>
          <p:cNvPr id="9" name="Slide Number Placeholder 8"/>
          <p:cNvSpPr>
            <a:spLocks noGrp="1"/>
          </p:cNvSpPr>
          <p:nvPr>
            <p:ph type="sldNum" sz="quarter" idx="12"/>
          </p:nvPr>
        </p:nvSpPr>
        <p:spPr/>
        <p:txBody>
          <a:bodyPr/>
          <a:lstStyle/>
          <a:p>
            <a:r>
              <a:rPr lang="en-US" smtClean="0"/>
              <a:t>‹#›</a:t>
            </a:r>
          </a:p>
        </p:txBody>
      </p:sp>
    </p:spTree>
  </p:cSld>
  <p:clrMapOvr>
    <a:masterClrMapping/>
  </p:clrMapOvr>
</p:sldLayout>
</file>

<file path=ppt/slideLayouts/slideLayout17.xml><?xml version="1.0" encoding="utf-8"?>
<p:sldLayout xmlns:p="http://schemas.openxmlformats.org/presentationml/2006/main" xmlns:a="http://schemas.openxmlformats.org/drawing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859447-1FF1-4571-A7A1-75F1CAF7F5D9}" type="datetime1">
              <a:rPr lang="en-US" smtClean="0"/>
              <a:t/>
            </a:fld>
            <a:endParaRPr lang="en-US"/>
          </a:p>
        </p:txBody>
      </p:sp>
      <p:sp>
        <p:nvSpPr>
          <p:cNvPr id="4" name="Footer Placeholder 3"/>
          <p:cNvSpPr>
            <a:spLocks noGrp="1"/>
          </p:cNvSpPr>
          <p:nvPr>
            <p:ph type="ftr" sz="quarter" idx="11"/>
          </p:nvPr>
        </p:nvSpPr>
        <p:spPr/>
        <p:txBody>
          <a:bodyPr/>
          <a:lstStyle/>
          <a:p>
            <a:r>
              <a:rPr lang="en-US" dirty="0" smtClean="0"/>
              <a:t/>
            </a:r>
            <a:endParaRPr lang="en-US"/>
          </a:p>
        </p:txBody>
      </p:sp>
      <p:sp>
        <p:nvSpPr>
          <p:cNvPr id="5" name="Slide Number Placeholder 4"/>
          <p:cNvSpPr>
            <a:spLocks noGrp="1"/>
          </p:cNvSpPr>
          <p:nvPr>
            <p:ph type="sldNum" sz="quarter" idx="12"/>
          </p:nvPr>
        </p:nvSpPr>
        <p:spPr/>
        <p:txBody>
          <a:bodyPr/>
          <a:lstStyle/>
          <a:p>
            <a:r>
              <a:rPr lang="en-US" smtClean="0"/>
              <a:t>‹#›</a:t>
            </a:r>
          </a:p>
        </p:txBody>
      </p:sp>
    </p:spTree>
  </p:cSld>
  <p:clrMapOvr>
    <a:masterClrMapping/>
  </p:clrMapOvr>
</p:sldLayout>
</file>

<file path=ppt/slideLayouts/slideLayout18.xml><?xml version="1.0" encoding="utf-8"?>
<p:sldLayout xmlns:p="http://schemas.openxmlformats.org/presentationml/2006/main" xmlns:a="http://schemas.openxmlformats.org/drawingml/2006/main" xmlns:r="http://schemas.openxmlformats.org/officeDocument/2006/relationships"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859447-1FF1-4571-A7A1-75F1CAF7F5D9}" type="datetime1">
              <a:rPr lang="en-US" smtClean="0"/>
              <a:t/>
            </a:fld>
            <a:endParaRPr lang="en-US"/>
          </a:p>
        </p:txBody>
      </p:sp>
      <p:sp>
        <p:nvSpPr>
          <p:cNvPr id="3" name="Footer Placeholder 2"/>
          <p:cNvSpPr>
            <a:spLocks noGrp="1"/>
          </p:cNvSpPr>
          <p:nvPr>
            <p:ph type="ftr" sz="quarter" idx="11"/>
          </p:nvPr>
        </p:nvSpPr>
        <p:spPr/>
        <p:txBody>
          <a:bodyPr/>
          <a:lstStyle/>
          <a:p>
            <a:r>
              <a:rPr lang="en-US" dirty="0" smtClean="0"/>
              <a:t/>
            </a:r>
            <a:endParaRPr lang="en-US"/>
          </a:p>
        </p:txBody>
      </p:sp>
      <p:sp>
        <p:nvSpPr>
          <p:cNvPr id="4" name="Slide Number Placeholder 3"/>
          <p:cNvSpPr>
            <a:spLocks noGrp="1"/>
          </p:cNvSpPr>
          <p:nvPr>
            <p:ph type="sldNum" sz="quarter" idx="12"/>
          </p:nvPr>
        </p:nvSpPr>
        <p:spPr/>
        <p:txBody>
          <a:bodyPr/>
          <a:lstStyle/>
          <a:p>
            <a:r>
              <a:rPr lang="en-US" smtClean="0"/>
              <a:t>‹#›</a:t>
            </a:r>
          </a:p>
        </p:txBody>
      </p:sp>
    </p:spTree>
  </p:cSld>
  <p:clrMapOvr>
    <a:masterClrMapping/>
  </p:clrMapOvr>
</p:sldLayout>
</file>

<file path=ppt/slideLayouts/slideLayout19.xml><?xml version="1.0" encoding="utf-8"?>
<p:sldLayout xmlns:p="http://schemas.openxmlformats.org/presentationml/2006/main" xmlns:a="http://schemas.openxmlformats.org/drawingml/2006/main" xmlns:r="http://schemas.openxmlformats.org/officeDocument/2006/relationships"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a:lvl1pPr>
            <a:lvl2pPr>
              <a:defRPr/>
            </a:lvl2pPr>
            <a:lvl3pPr>
              <a:defRPr/>
            </a:lvl3pPr>
            <a:lvl4pPr>
              <a:defRPr/>
            </a:lvl4pPr>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859447-1FF1-4571-A7A1-75F1CAF7F5D9}" type="datetime1">
              <a:rPr lang="en-US" smtClean="0"/>
              <a:t/>
            </a:fld>
            <a:endParaRPr lang="en-US"/>
          </a:p>
        </p:txBody>
      </p:sp>
      <p:sp>
        <p:nvSpPr>
          <p:cNvPr id="6" name="Footer Placeholder 5"/>
          <p:cNvSpPr>
            <a:spLocks noGrp="1"/>
          </p:cNvSpPr>
          <p:nvPr>
            <p:ph type="ftr" sz="quarter" idx="11"/>
          </p:nvPr>
        </p:nvSpPr>
        <p:spPr/>
        <p:txBody>
          <a:bodyPr/>
          <a:lstStyle/>
          <a:p>
            <a:r>
              <a:rPr lang="en-US" dirty="0" smtClean="0"/>
              <a:t/>
            </a:r>
            <a:endParaRPr lang="en-US"/>
          </a:p>
        </p:txBody>
      </p:sp>
      <p:sp>
        <p:nvSpPr>
          <p:cNvPr id="7" name="Slide Number Placeholder 6"/>
          <p:cNvSpPr>
            <a:spLocks noGrp="1"/>
          </p:cNvSpPr>
          <p:nvPr>
            <p:ph type="sldNum" sz="quarter" idx="12"/>
          </p:nvPr>
        </p:nvSpPr>
        <p:spPr/>
        <p:txBody>
          <a:bodyPr/>
          <a:lstStyle/>
          <a:p>
            <a:r>
              <a:rPr lang="en-US" smtClean="0"/>
              <a:t>‹#›</a:t>
            </a:r>
          </a:p>
        </p:txBody>
      </p:sp>
    </p:spTree>
  </p:cSld>
  <p:clrMapOvr>
    <a:masterClrMapping/>
  </p:clrMapOvr>
</p:sldLayout>
</file>

<file path=ppt/slideLayouts/slideLayout20.xml><?xml version="1.0" encoding="utf-8"?>
<p:sldLayout xmlns:p="http://schemas.openxmlformats.org/presentationml/2006/main" xmlns:a="http://schemas.openxmlformats.org/drawingml/2006/main" xmlns:r="http://schemas.openxmlformats.org/officeDocument/2006/relationships"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a:buNone/>
              <a:defRPr/>
            </a:lvl1pPr>
            <a:lvl2pPr>
              <a:buNone/>
              <a:defRPr/>
            </a:lvl2pPr>
            <a:lvl3pPr>
              <a:buNone/>
              <a:defRPr/>
            </a:lvl3pPr>
            <a:lvl4pPr>
              <a:buNone/>
              <a:defRPr/>
            </a:lvl4pPr>
            <a:lvl5pPr>
              <a:buNone/>
              <a:defRPr/>
            </a:lvl5pPr>
            <a:lvl6pPr>
              <a:buNone/>
              <a:defRPr/>
            </a:lvl6pPr>
            <a:lvl7pPr>
              <a:buNone/>
              <a:defRPr/>
            </a:lvl7pPr>
            <a:lvl8pPr>
              <a:buNone/>
              <a:defRPr/>
            </a:lvl8pPr>
            <a:lvl9pPr>
              <a:buNone/>
              <a:defRPr/>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859447-1FF1-4571-A7A1-75F1CAF7F5D9}" type="datetime1">
              <a:rPr lang="en-US" smtClean="0"/>
              <a:t/>
            </a:fld>
            <a:endParaRPr lang="en-US"/>
          </a:p>
        </p:txBody>
      </p:sp>
      <p:sp>
        <p:nvSpPr>
          <p:cNvPr id="6" name="Footer Placeholder 5"/>
          <p:cNvSpPr>
            <a:spLocks noGrp="1"/>
          </p:cNvSpPr>
          <p:nvPr>
            <p:ph type="ftr" sz="quarter" idx="11"/>
          </p:nvPr>
        </p:nvSpPr>
        <p:spPr/>
        <p:txBody>
          <a:bodyPr/>
          <a:lstStyle/>
          <a:p>
            <a:r>
              <a:rPr lang="en-US" dirty="0" smtClean="0"/>
              <a:t/>
            </a:r>
            <a:endParaRPr lang="en-US"/>
          </a:p>
        </p:txBody>
      </p:sp>
      <p:sp>
        <p:nvSpPr>
          <p:cNvPr id="7" name="Slide Number Placeholder 6"/>
          <p:cNvSpPr>
            <a:spLocks noGrp="1"/>
          </p:cNvSpPr>
          <p:nvPr>
            <p:ph type="sldNum" sz="quarter" idx="12"/>
          </p:nvPr>
        </p:nvSpPr>
        <p:spPr/>
        <p:txBody>
          <a:bodyPr/>
          <a:lstStyle/>
          <a:p>
            <a:r>
              <a:rPr lang="en-US" smtClean="0"/>
              <a:t>‹#›</a:t>
            </a:r>
          </a:p>
        </p:txBody>
      </p:sp>
    </p:spTree>
  </p:cSld>
  <p:clrMapOvr>
    <a:masterClrMapping/>
  </p:clrMapOvr>
</p:sldLayout>
</file>

<file path=ppt/slideLayouts/slideLayout21.xml><?xml version="1.0" encoding="utf-8"?>
<p:sldLayout xmlns:p="http://schemas.openxmlformats.org/presentationml/2006/main" xmlns:a="http://schemas.openxmlformats.org/drawingml/2006/main" xmlns:r="http://schemas.openxmlformats.org/officeDocument/2006/relationships"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859447-1FF1-4571-A7A1-75F1CAF7F5D9}" type="datetime1">
              <a:rPr lang="en-US" smtClean="0"/>
              <a:t/>
            </a:fld>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Layouts/slideLayout22.xml><?xml version="1.0" encoding="utf-8"?>
<p:sldLayout xmlns:p="http://schemas.openxmlformats.org/presentationml/2006/main" xmlns:a="http://schemas.openxmlformats.org/drawingml/2006/main" xmlns:r="http://schemas.openxmlformats.org/officeDocument/2006/relationships"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859447-1FF1-4571-A7A1-75F1CAF7F5D9}" type="datetime1">
              <a:rPr lang="en-US" smtClean="0"/>
              <a:t/>
            </a:fld>
            <a:endParaRPr lang="en-US"/>
          </a:p>
        </p:txBody>
      </p:sp>
      <p:sp>
        <p:nvSpPr>
          <p:cNvPr id="5" name="Footer Placeholder 4"/>
          <p:cNvSpPr>
            <a:spLocks noGrp="1"/>
          </p:cNvSpPr>
          <p:nvPr>
            <p:ph type="ftr" sz="quarter" idx="11"/>
          </p:nvPr>
        </p:nvSpPr>
        <p:spPr/>
        <p:txBody>
          <a:bodyPr/>
          <a:lstStyle/>
          <a:p>
            <a:r>
              <a:rPr lang="en-US" dirty="0" smtClean="0"/>
              <a:t/>
            </a:r>
            <a:endParaRPr lang="en-US"/>
          </a:p>
        </p:txBody>
      </p:sp>
      <p:sp>
        <p:nvSpPr>
          <p:cNvPr id="6" name="Slide Number Placeholder 5"/>
          <p:cNvSpPr>
            <a:spLocks noGrp="1"/>
          </p:cNvSpPr>
          <p:nvPr>
            <p:ph type="sldNum" sz="quarter" idx="12"/>
          </p:nvPr>
        </p:nvSpPr>
        <p:spPr/>
        <p:txBody>
          <a:bodyPr/>
          <a:lstStyle/>
          <a:p>
            <a:r>
              <a:rPr lang="en-US" smtClean="0"/>
              <a:t>‹#›</a:t>
            </a:r>
          </a:p>
        </p:txBody>
      </p:sp>
    </p:spTree>
  </p:cSld>
  <p:clrMapOvr>
    <a:masterClrMapping/>
  </p:clrMapOvr>
</p:sldLayout>
</file>

<file path=ppt/slideMasters/_rels/slideMaster1.xml.rels>&#65279;<?xml version="1.0" encoding="utf-8"?><Relationships xmlns="http://schemas.openxmlformats.org/package/2006/relationships" xmlns:a="http://schemas.openxmlformats.org/drawingml/2006/main" xmlns:r="http://schemas.openxmlformats.org/officeDocument/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slslideMaster83Image2" Type="http://schemas.openxmlformats.org/officeDocument/2006/relationships/image" Target="../media/1000000000000640000004B02DD8FB96.png" /></Relationships>
</file>

<file path=ppt/slideMasters/_rels/slideMaster2.xml.rels>&#65279;<?xml version="1.0" encoding="utf-8"?><Relationships xmlns="http://schemas.openxmlformats.org/package/2006/relationships" xmlns:a="http://schemas.openxmlformats.org/drawingml/2006/main" xmlns:r="http://schemas.openxmlformats.org/officeDocument/2006/relationships"><Relationship Id="rId1" Type="http://schemas.openxmlformats.org/officeDocument/2006/relationships/slideLayout" Target="../slideLayouts/slideLayout1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slslideMaster84Image2" Type="http://schemas.openxmlformats.org/officeDocument/2006/relationships/image" Target="../media/1000000000000640000004B02DD8FB96.png" /></Relationships>
</file>

<file path=ppt/slideMasters/slideMaster1.xml><?xml version="1.0" encoding="utf-8"?>
<p:sldMaster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pic>
        <p:nvPicPr>
          <p:cNvPr id="3" name="Placeholder 3" descr="1000000000000640000004B02DD8FB96.png"/>
          <p:cNvPicPr>
            <a:picLocks noChangeAspect="1" noGrp="1"/>
          </p:cNvPicPr>
          <p:nvPr userDrawn="1"/>
        </p:nvPicPr>
        <p:blipFill>
          <a:blip r:embed="slslideMaster83Image2">
            <a:lum bright="0000" contrast="0000"/>
          </a:blip>
          <a:stretch>
            <a:fillRect/>
          </a:stretch>
        </p:blipFill>
        <p:spPr>
          <a:xfrm xmlns:manifest="urn:oasis:names:tc:opendocument:xmlns:manifest:1.0" xmlns:table="urn:oasis:names:tc:opendocument:xmlns:table:1.0">
            <a:off x="-5400" y="-360"/>
            <a:ext cx="10081800" cy="7562160"/>
          </a:xfrm>
          <a:prstGeom prst="rect">
            <a:avLst/>
          </a:prstGeom>
          <a:ln xmlns:meta="urn:oasis:names:tc:opendocument:xmlns:meta:1.0" xmlns:table="urn:oasis:names:tc:opendocument:xmlns:table:1.0" w="0">
            <a:noFill/>
          </a:ln>
        </p:spPr>
      </p:pic>
      <p:sp>
        <p:nvSpPr>
          <p:cNvPr name="Title Placeholder 1" id="4"/>
          <p:cNvSpPr>
            <a:spLocks noGrp="1"/>
          </p:cNvSpPr>
          <p:nvPr>
            <p:ph type="title"/>
          </p:nvPr>
        </p:nvSpPr>
        <p:spPr>
          <a:xfrm xmlns:manifest="urn:oasis:names:tc:opendocument:xmlns:manifest:1.0" xmlns:table="urn:oasis:names:tc:opendocument:xmlns:table:1.0">
            <a:off x="503640" y="301320"/>
            <a:ext cx="9068760" cy="126252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 anchorCtr="0" wrap="square"/>
          <a:p>
            <a:r>
              <a:rPr dirty="0" smtClean="0" lang="en-US"/>
              <a:t>Click to edit the title text format</a:t>
            </a:r>
            <a:endParaRPr lang="en-US" dirty="0"/>
          </a:p>
        </p:txBody>
      </p:sp>
      <p:sp>
        <p:nvSpPr>
          <p:cNvPr name="Text Placeholder 2" id="5"/>
          <p:cNvSpPr>
            <a:spLocks noGrp="1"/>
          </p:cNvSpPr>
          <p:nvPr>
            <p:ph type="body" idx="1"/>
          </p:nvPr>
        </p:nvSpPr>
        <p:spPr>
          <a:xfrm xmlns:manifest="urn:oasis:names:tc:opendocument:xmlns:manifest:1.0" xmlns:table="urn:oasis:names:tc:opendocument:xmlns:table:1.0">
            <a:off x="503640" y="1769400"/>
            <a:ext cx="9068760" cy="49906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p>
            <a:pPr lvl="0"/>
            <a:r>
              <a:rPr lang="en-US" smtClean="0"/>
              <a:t>Click to edit the outline text format</a:t>
            </a:r>
          </a:p>
          <a:p>
            <a:pPr lvl="1"/>
            <a:r>
              <a:rPr lang="en-US" smtClean="0"/>
              <a:t>Second Outline Level</a:t>
            </a:r>
          </a:p>
          <a:p>
            <a:pPr lvl="2"/>
            <a:r>
              <a:rPr lang="en-US" smtClean="0"/>
              <a:t>Third Outline Level</a:t>
            </a:r>
          </a:p>
          <a:p>
            <a:pPr lvl="3"/>
            <a:r>
              <a:rPr lang="en-US" smtClean="0"/>
              <a:t>Fourth Outline Level</a:t>
            </a:r>
          </a:p>
          <a:p>
            <a:pPr lvl="4"/>
            <a:r>
              <a:rPr lang="en-US" smtClean="0"/>
              <a:t>Fifth Outline Level</a:t>
            </a:r>
          </a:p>
          <a:p>
            <a:pPr lvl="5"/>
            <a:r>
              <a:rPr lang="en-US" smtClean="0"/>
              <a:t>Sixth Outline Level</a:t>
            </a:r>
          </a:p>
          <a:p>
            <a:pPr lvl="6"/>
            <a:r>
              <a:rPr lang="en-US" smtClean="0"/>
              <a:t>Seventh Outline Level</a:t>
            </a:r>
          </a:p>
          <a:p>
            <a:pPr lvl="7"/>
            <a:r>
              <a:rPr lang="en-US" smtClean="0"/>
              <a:t>Eighth Outline Level</a:t>
            </a:r>
          </a:p>
          <a:p>
            <a:pPr lvl="8"/>
            <a:r>
              <a:rPr lang="en-US" smtClean="0"/>
              <a:t>Ninth Outline Level</a:t>
            </a:r>
          </a:p>
        </p:txBody>
      </p:sp>
      <p:sp>
        <p:nvSpPr>
          <p:cNvPr name="Footer Placeholder 4" id="16361"/>
          <p:cNvSpPr>
            <a:spLocks noGrp="1"/>
          </p:cNvSpPr>
          <p:nvPr>
            <p:ph type="ftr" sz="quarter" idx="3"/>
          </p:nvPr>
        </p:nvSpPr>
        <p:spPr>
          <a:xfrm xmlns:manifest="urn:oasis:names:tc:opendocument:xmlns:manifest:1.0" xmlns:table="urn:oasis:names:tc:opendocument:xmlns:table:1.0">
            <a:off x="2514600" y="6888960"/>
            <a:ext cx="5486400" cy="5212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lvl1pPr algn="ctr">
              <a:defRPr sz="1400" lang="en-US" kern="0">
                <a:solidFill>
                  <a:srgbClr val="000000"/>
                </a:solidFill>
                <a:latin typeface="Times New Roman" pitchFamily="0" charset="0"/>
              </a:defRPr>
            </a:lvl1pPr>
          </a:lstStyle>
          <a:p>
            <a:pPr indent="0" algn="ctr" marL="0">
              <a:tabLst xmlns:manifest="urn:oasis:names:tc:opendocument:xmlns:manifest:1.0" xmlns:table="urn:oasis:names:tc:opendocument:xmlns:table:1.0"/>
            </a:pPr>
            <a:r>
              <a:rPr dirty="0" smtClean="0" lang="en-US" sz="1400"/>
              <a:t/>
            </a:r>
            <a:endParaRPr dirty="0" smtClean="0"/>
          </a:p>
        </p:txBody>
      </p:sp>
      <p:sp>
        <p:nvSpPr>
          <p:cNvPr name="Slide Number Placeholder 5" id="16362"/>
          <p:cNvSpPr>
            <a:spLocks noGrp="1"/>
          </p:cNvSpPr>
          <p:nvPr>
            <p:ph type="sldNum" sz="quarter" idx="4"/>
          </p:nvPr>
        </p:nvSpPr>
        <p:spPr>
          <a:xfrm xmlns:manifest="urn:oasis:names:tc:opendocument:xmlns:manifest:1.0" xmlns:table="urn:oasis:names:tc:opendocument:xmlns:table:1.0">
            <a:off x="7224480" y="6888960"/>
            <a:ext cx="2347560" cy="5212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lvl1pPr algn="r">
              <a:defRPr sz="1400" lang="en-US" kern="0">
                <a:solidFill>
                  <a:srgbClr val="000000"/>
                </a:solidFill>
                <a:latin typeface="Times New Roman" pitchFamily="0" charset="0"/>
              </a:defRPr>
            </a:lvl1pPr>
          </a:lstStyle>
          <a:p>
            <a:pPr indent="0" algn="r" marL="0">
              <a:tabLst xmlns:manifest="urn:oasis:names:tc:opendocument:xmlns:manifest:1.0" xmlns:table="urn:oasis:names:tc:opendocument:xmlns:table:1.0"/>
            </a:pPr>
            <a:fld id="{763D1470-AB83-4C4C-B3B3-7F0C9DC8E8D6}" type="slidenum">
              <a:rPr dirty="0" smtClean="0" lang="en-US" sz="1400"/>
              <a:t>&lt;number&gt;</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buNone/>
        <a:defRPr sz="4800" kern="0">
          <a:solidFill>
            <a:srgbClr val="4c4c4c"/>
          </a:solidFill>
          <a:latin typeface="Times New Roman"/>
          <a:ea typeface="+mj-ea"/>
          <a:cs typeface="+mj-cs"/>
        </a:defRPr>
      </a:lvl1pPr>
    </p:titleStyle>
    <p:bodyStyle>
      <a:lvl1pPr marL="108000" indent="324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1418"/>
        </a:spcAft>
        <a:buClr>
          <a:srgbClr val="000000"/>
        </a:buClr>
        <a:buChar char="•"/>
        <a:defRPr sz="3600" u="none" kern="0">
          <a:solidFill>
            <a:srgbClr val="000000"/>
          </a:solidFill>
          <a:latin typeface="Times New Roman"/>
          <a:ea typeface="+mn-ea"/>
          <a:cs typeface="+mn-cs"/>
        </a:defRPr>
      </a:lvl1pPr>
      <a:lvl2pPr marL="576000" indent="288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1134"/>
        </a:spcAft>
        <a:buClr>
          <a:srgbClr val="000000"/>
        </a:buClr>
        <a:buChar char="•"/>
        <a:defRPr sz="3200" u="none" kern="0" spc="0">
          <a:solidFill>
            <a:srgbClr val="000000"/>
          </a:solidFill>
          <a:latin typeface="Times New Roman"/>
          <a:ea typeface="+mn-ea"/>
          <a:cs typeface="+mn-cs"/>
        </a:defRPr>
      </a:lvl2pPr>
      <a:lvl3pPr marL="1080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851"/>
        </a:spcAft>
        <a:buClr>
          <a:srgbClr val="000000"/>
        </a:buClr>
        <a:buChar char="•"/>
        <a:defRPr sz="2800" u="none" kern="0" spc="0">
          <a:solidFill>
            <a:srgbClr val="000000"/>
          </a:solidFill>
          <a:latin typeface="Times New Roman"/>
          <a:ea typeface="+mn-ea"/>
          <a:cs typeface="+mn-cs"/>
        </a:defRPr>
      </a:lvl3pPr>
      <a:lvl4pPr marL="1512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567"/>
        </a:spcAft>
        <a:buClr>
          <a:srgbClr val="000000"/>
        </a:buClr>
        <a:buChar char="•"/>
        <a:defRPr sz="2400" u="none" kern="0" spc="0">
          <a:solidFill>
            <a:srgbClr val="000000"/>
          </a:solidFill>
          <a:latin typeface="Times New Roman"/>
          <a:ea typeface="+mn-ea"/>
          <a:cs typeface="+mn-cs"/>
        </a:defRPr>
      </a:lvl4pPr>
      <a:lvl5pPr marL="1944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5pPr>
      <a:lvl6pPr marL="2376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6pPr>
      <a:lvl7pPr marL="2808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7pPr>
      <a:lvl8pPr marL="3240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8pPr>
      <a:lvl9pPr marL="3672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pic>
        <p:nvPicPr>
          <p:cNvPr id="3" name="Placeholder 3" descr="1000000000000640000004B02DD8FB96.png"/>
          <p:cNvPicPr>
            <a:picLocks noChangeAspect="1" noGrp="1"/>
          </p:cNvPicPr>
          <p:nvPr userDrawn="1"/>
        </p:nvPicPr>
        <p:blipFill>
          <a:blip r:embed="slslideMaster84Image2">
            <a:lum bright="0000" contrast="0000"/>
          </a:blip>
          <a:stretch>
            <a:fillRect/>
          </a:stretch>
        </p:blipFill>
        <p:spPr>
          <a:xfrm xmlns:manifest="urn:oasis:names:tc:opendocument:xmlns:manifest:1.0" xmlns:table="urn:oasis:names:tc:opendocument:xmlns:table:1.0">
            <a:off x="-5040" y="-360"/>
            <a:ext cx="10081800" cy="7562160"/>
          </a:xfrm>
          <a:prstGeom prst="rect">
            <a:avLst/>
          </a:prstGeom>
          <a:ln xmlns:meta="urn:oasis:names:tc:opendocument:xmlns:meta:1.0" xmlns:table="urn:oasis:names:tc:opendocument:xmlns:table:1.0" w="0">
            <a:noFill/>
          </a:ln>
        </p:spPr>
      </p:pic>
      <p:sp>
        <p:nvSpPr>
          <p:cNvPr name="Title Placeholder 1" id="4"/>
          <p:cNvSpPr>
            <a:spLocks noGrp="1"/>
          </p:cNvSpPr>
          <p:nvPr>
            <p:ph type="title"/>
          </p:nvPr>
        </p:nvSpPr>
        <p:spPr>
          <a:xfrm xmlns:manifest="urn:oasis:names:tc:opendocument:xmlns:manifest:1.0" xmlns:table="urn:oasis:names:tc:opendocument:xmlns:table:1.0">
            <a:off x="503280" y="300960"/>
            <a:ext cx="9068760" cy="126252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 anchorCtr="0" wrap="square"/>
          <a:p>
            <a:r>
              <a:rPr dirty="0" smtClean="0" lang="en-US"/>
              <a:t>Click to edit the title text format</a:t>
            </a:r>
            <a:endParaRPr lang="en-US" dirty="0"/>
          </a:p>
        </p:txBody>
      </p:sp>
      <p:sp>
        <p:nvSpPr>
          <p:cNvPr name="Text Placeholder 2" id="5"/>
          <p:cNvSpPr>
            <a:spLocks noGrp="1"/>
          </p:cNvSpPr>
          <p:nvPr>
            <p:ph type="body" idx="1"/>
          </p:nvPr>
        </p:nvSpPr>
        <p:spPr>
          <a:xfrm xmlns:manifest="urn:oasis:names:tc:opendocument:xmlns:manifest:1.0" xmlns:table="urn:oasis:names:tc:opendocument:xmlns:table:1.0">
            <a:off x="503280" y="1769040"/>
            <a:ext cx="9068760" cy="49906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p>
            <a:pPr lvl="0"/>
            <a:r>
              <a:rPr lang="en-US" smtClean="0"/>
              <a:t>Click to edit the outline text format</a:t>
            </a:r>
          </a:p>
          <a:p>
            <a:pPr lvl="1"/>
            <a:r>
              <a:rPr lang="en-US" smtClean="0"/>
              <a:t>Second Outline Level</a:t>
            </a:r>
          </a:p>
          <a:p>
            <a:pPr lvl="2"/>
            <a:r>
              <a:rPr lang="en-US" smtClean="0"/>
              <a:t>Third Outline Level</a:t>
            </a:r>
          </a:p>
          <a:p>
            <a:pPr lvl="3"/>
            <a:r>
              <a:rPr lang="en-US" smtClean="0"/>
              <a:t>Fourth Outline Level</a:t>
            </a:r>
          </a:p>
          <a:p>
            <a:pPr lvl="4"/>
            <a:r>
              <a:rPr lang="en-US" smtClean="0"/>
              <a:t>Fifth Outline Level</a:t>
            </a:r>
          </a:p>
          <a:p>
            <a:pPr lvl="5"/>
            <a:r>
              <a:rPr lang="en-US" smtClean="0"/>
              <a:t>Sixth Outline Level</a:t>
            </a:r>
          </a:p>
          <a:p>
            <a:pPr lvl="6"/>
            <a:r>
              <a:rPr lang="en-US" smtClean="0"/>
              <a:t>Seventh Outline Level</a:t>
            </a:r>
          </a:p>
          <a:p>
            <a:pPr lvl="7"/>
            <a:r>
              <a:rPr lang="en-US" smtClean="0"/>
              <a:t>Eighth Outline Level</a:t>
            </a:r>
          </a:p>
          <a:p>
            <a:pPr lvl="8"/>
            <a:r>
              <a:rPr lang="en-US" smtClean="0"/>
              <a:t>Ninth Outline Level</a:t>
            </a:r>
          </a:p>
        </p:txBody>
      </p:sp>
      <p:sp>
        <p:nvSpPr>
          <p:cNvPr name="Date Placeholder 3" id="16363"/>
          <p:cNvSpPr>
            <a:spLocks noGrp="1"/>
          </p:cNvSpPr>
          <p:nvPr>
            <p:ph type="dt" sz="half" idx="2"/>
          </p:nvPr>
        </p:nvSpPr>
        <p:spPr>
          <a:xfrm xmlns:manifest="urn:oasis:names:tc:opendocument:xmlns:manifest:1.0" xmlns:table="urn:oasis:names:tc:opendocument:xmlns:table:1.0">
            <a:off x="503280" y="6888600"/>
            <a:ext cx="2347560" cy="5212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lvl1pPr algn="l">
              <a:defRPr sz="1400" lang="en-US" kern="0">
                <a:solidFill>
                  <a:srgbClr val="000000"/>
                </a:solidFill>
                <a:latin typeface="Times New Roman" pitchFamily="0" charset="0"/>
              </a:defRPr>
            </a:lvl1pPr>
          </a:lstStyle>
          <a:p>
            <a:pPr indent="0" marL="0">
              <a:tabLst xmlns:manifest="urn:oasis:names:tc:opendocument:xmlns:manifest:1.0" xmlns:table="urn:oasis:names:tc:opendocument:xmlns:table:1.0"/>
            </a:pPr>
            <a:fld id="{11859447-1FF1-4571-A7A1-75F1CAF7F5D9}" type="datetime1">
              <a:rPr dirty="0" smtClean="0" lang="en-US" sz="1400"/>
              <a:t/>
            </a:fld>
          </a:p>
        </p:txBody>
      </p:sp>
      <p:sp>
        <p:nvSpPr>
          <p:cNvPr name="Footer Placeholder 4" id="16361"/>
          <p:cNvSpPr>
            <a:spLocks noGrp="1"/>
          </p:cNvSpPr>
          <p:nvPr>
            <p:ph type="ftr" sz="quarter" idx="3"/>
          </p:nvPr>
        </p:nvSpPr>
        <p:spPr>
          <a:xfrm xmlns:manifest="urn:oasis:names:tc:opendocument:xmlns:manifest:1.0" xmlns:table="urn:oasis:names:tc:opendocument:xmlns:table:1.0">
            <a:off x="2514240" y="6888600"/>
            <a:ext cx="5486400" cy="5212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lvl1pPr algn="ctr">
              <a:defRPr sz="1400" lang="en-US" kern="0">
                <a:solidFill>
                  <a:srgbClr val="000000"/>
                </a:solidFill>
                <a:latin typeface="Times New Roman" pitchFamily="0" charset="0"/>
              </a:defRPr>
            </a:lvl1pPr>
          </a:lstStyle>
          <a:p>
            <a:pPr indent="0" algn="ctr" marL="0">
              <a:tabLst xmlns:manifest="urn:oasis:names:tc:opendocument:xmlns:manifest:1.0" xmlns:table="urn:oasis:names:tc:opendocument:xmlns:table:1.0"/>
            </a:pPr>
            <a:r>
              <a:rPr dirty="0" smtClean="0" lang="en-US" sz="1400"/>
              <a:t/>
            </a:r>
            <a:endParaRPr dirty="0" smtClean="0"/>
          </a:p>
        </p:txBody>
      </p:sp>
      <p:sp>
        <p:nvSpPr>
          <p:cNvPr name="Slide Number Placeholder 5" id="16362"/>
          <p:cNvSpPr>
            <a:spLocks noGrp="1"/>
          </p:cNvSpPr>
          <p:nvPr>
            <p:ph type="sldNum" sz="quarter" idx="4"/>
          </p:nvPr>
        </p:nvSpPr>
        <p:spPr>
          <a:xfrm xmlns:manifest="urn:oasis:names:tc:opendocument:xmlns:manifest:1.0" xmlns:table="urn:oasis:names:tc:opendocument:xmlns:table:1.0">
            <a:off x="7224120" y="6888600"/>
            <a:ext cx="2347560" cy="521280"/>
          </a:xfrm>
          <a:prstGeom prst="rect">
            <a:avLst/>
          </a:prstGeom>
          <a:noFill xmlns:manifest="urn:oasis:names:tc:opendocument:xmlns:manifest:1.0" xmlns:table="urn:oasis:names:tc:opendocument:xmlns:table:1.0"/>
          <a:ln xmlns:meta="urn:oasis:names:tc:opendocument:xmlns:meta:1.0" xmlns:table="urn:oasis:names:tc:opendocument:xmlns:table:1.0">
            <a:noFill/>
          </a:ln>
        </p:spPr>
        <p:txBody>
          <a:bodyPr tIns="0" bIns="0" lIns="0" rIns="0" anchorCtr="0" wrap="square"/>
          <a:lstStyle>
            <a:lvl1pPr algn="r">
              <a:defRPr sz="1400" lang="en-US" kern="0">
                <a:solidFill>
                  <a:srgbClr val="000000"/>
                </a:solidFill>
                <a:latin typeface="Times New Roman" pitchFamily="0" charset="0"/>
              </a:defRPr>
            </a:lvl1pPr>
          </a:lstStyle>
          <a:p>
            <a:pPr indent="0" algn="r" marL="0">
              <a:tabLst xmlns:manifest="urn:oasis:names:tc:opendocument:xmlns:manifest:1.0" xmlns:table="urn:oasis:names:tc:opendocument:xmlns:table:1.0"/>
            </a:pPr>
            <a:fld id="{763D1470-AB83-4C4C-B3B3-7F0C9DC8E8D6}" type="slidenum">
              <a:rPr dirty="0" smtClean="0" lang="en-US" sz="1400"/>
              <a:t>&lt;number&gt;</a:t>
            </a:fl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buNone/>
        <a:defRPr sz="4800" kern="0">
          <a:solidFill>
            <a:srgbClr val="4c4c4c"/>
          </a:solidFill>
          <a:latin typeface="Times New Roman"/>
          <a:ea typeface="+mj-ea"/>
          <a:cs typeface="+mj-cs"/>
        </a:defRPr>
      </a:lvl1pPr>
    </p:titleStyle>
    <p:bodyStyle>
      <a:lvl1pPr marL="108000" indent="324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1418"/>
        </a:spcAft>
        <a:buClr>
          <a:srgbClr val="000000"/>
        </a:buClr>
        <a:buChar char="•"/>
        <a:defRPr sz="3600" u="none" kern="0">
          <a:solidFill>
            <a:srgbClr val="000000"/>
          </a:solidFill>
          <a:latin typeface="Times New Roman"/>
          <a:ea typeface="+mn-ea"/>
          <a:cs typeface="+mn-cs"/>
        </a:defRPr>
      </a:lvl1pPr>
      <a:lvl2pPr marL="576000" indent="288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1134"/>
        </a:spcAft>
        <a:buClr>
          <a:srgbClr val="000000"/>
        </a:buClr>
        <a:buChar char="•"/>
        <a:defRPr sz="3200" u="none" kern="0" spc="0">
          <a:solidFill>
            <a:srgbClr val="000000"/>
          </a:solidFill>
          <a:latin typeface="Times New Roman"/>
          <a:ea typeface="+mn-ea"/>
          <a:cs typeface="+mn-cs"/>
        </a:defRPr>
      </a:lvl2pPr>
      <a:lvl3pPr marL="1080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851"/>
        </a:spcAft>
        <a:buClr>
          <a:srgbClr val="000000"/>
        </a:buClr>
        <a:buChar char="•"/>
        <a:defRPr sz="2800" u="none" kern="0" spc="0">
          <a:solidFill>
            <a:srgbClr val="000000"/>
          </a:solidFill>
          <a:latin typeface="Times New Roman"/>
          <a:ea typeface="+mn-ea"/>
          <a:cs typeface="+mn-cs"/>
        </a:defRPr>
      </a:lvl3pPr>
      <a:lvl4pPr marL="1512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567"/>
        </a:spcAft>
        <a:buClr>
          <a:srgbClr val="000000"/>
        </a:buClr>
        <a:buChar char="•"/>
        <a:defRPr sz="2400" u="none" kern="0" spc="0">
          <a:solidFill>
            <a:srgbClr val="000000"/>
          </a:solidFill>
          <a:latin typeface="Times New Roman"/>
          <a:ea typeface="+mn-ea"/>
          <a:cs typeface="+mn-cs"/>
        </a:defRPr>
      </a:lvl4pPr>
      <a:lvl5pPr marL="1944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5pPr>
      <a:lvl6pPr marL="2376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6pPr>
      <a:lvl7pPr marL="2808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7pPr>
      <a:lvl8pPr marL="3240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8pPr>
      <a:lvl9pPr marL="3672000" indent="216000" algn="l" defTabSz="914400" rtl="0" eaLnBrk="1" latinLnBrk="0" hangingPunct="1">
        <a:spcBef xmlns:manifest="urn:oasis:names:tc:opendocument:xmlns:manifest:1.0" xmlns:table="urn:oasis:names:tc:opendocument:xmlns:table:1.0">
          <a:spcPts val="0"/>
        </a:spcBef>
        <a:spcAft xmlns:manifest="urn:oasis:names:tc:opendocument:xmlns:manifest:1.0" xmlns:table="urn:oasis:names:tc:opendocument:xmlns:table:1.0">
          <a:spcPts val="284"/>
        </a:spcAft>
        <a:buClr>
          <a:srgbClr val="000000"/>
        </a:buClr>
        <a:buChar char="•"/>
        <a:defRPr sz="2400" u="none" kern="0" spc="0">
          <a:solidFill>
            <a:srgbClr val="000000"/>
          </a:solidFill>
          <a:latin typeface="Times New Roman"/>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xml" /><Relationship Id="rId1" Type="http://schemas.openxmlformats.org/officeDocument/2006/relationships/slideLayout" Target="../slideLayouts/slideLayout1.xml" /><Relationship Id="sl1Image4" Type="http://schemas.openxmlformats.org/officeDocument/2006/relationships/image" Target="../media/10000000000001900000017647ACF688.png" /><Relationship Id="sl1Image5" Type="http://schemas.openxmlformats.org/officeDocument/2006/relationships/image" Target="../media/100000000000025800000141E86BE98F.png" /></Relationships>
</file>

<file path=ppt/slides/_rels/slide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xml" /><Relationship Id="rId1" Type="http://schemas.openxmlformats.org/officeDocument/2006/relationships/slideLayout" Target="../slideLayouts/slideLayout6.xml" /><Relationship Id="sl2Image3" Type="http://schemas.openxmlformats.org/officeDocument/2006/relationships/image" Target="../media/10000000000003A20000026AA7A10062.png" /><Relationship Id="text-box4Link1" Type="http://schemas.openxmlformats.org/officeDocument/2006/relationships/hyperlink" Target="http://www.dimijianimages.com/More-p20-Madagascar-p7/night-sky-from-Madagascar-gallery.htm" TargetMode="External" xmlns:manifest="urn:oasis:names:tc:opendocument:xmlns:manifest:1.0" /></Relationships>
</file>

<file path=ppt/slides/_rels/slide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xml" /><Relationship Id="rId1" Type="http://schemas.openxmlformats.org/officeDocument/2006/relationships/slideLayout" Target="../slideLayouts/slideLayout6.xml" /><Relationship Id="sl3Image3" Type="http://schemas.openxmlformats.org/officeDocument/2006/relationships/image" Target="../media/10000000000002F8000001B81C98031B.png" /><Relationship Id="text-box4Link1" Type="http://schemas.openxmlformats.org/officeDocument/2006/relationships/hyperlink" Target="http://www.zamandayolculuk.com/cetinbal/HTMLdosya1/QuantumFoam.htm" TargetMode="External" xmlns:manifest="urn:oasis:names:tc:opendocument:xmlns:manifest:1.0" /><Relationship Id="sl3Image5" Type="http://schemas.openxmlformats.org/officeDocument/2006/relationships/image" Target="../media/10000000000000D200000152D4018032.png" /></Relationships>
</file>

<file path=ppt/slides/_rels/slide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xml" /><Relationship Id="rId1" Type="http://schemas.openxmlformats.org/officeDocument/2006/relationships/slideLayout" Target="../slideLayouts/slideLayout6.xml" /><Relationship Id="sl4Image2" Type="http://schemas.openxmlformats.org/officeDocument/2006/relationships/image" Target="../media/100000000000043A000001CB3D1CD571.png" /><Relationship Id="sl4Image4" Type="http://schemas.openxmlformats.org/officeDocument/2006/relationships/image" Target="../media/10000000000003E10000016FEDAA0825.png" /></Relationships>
</file>

<file path=ppt/slides/_rels/slide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9ID1EYSBG" Type="http://schemas.openxmlformats.org/officeDocument/2006/relationships/image" Target="../media/10000201000000180000000AB2B8EE36.png" /><Relationship Id="sl5Image4" Type="http://schemas.openxmlformats.org/officeDocument/2006/relationships/image" Target="../media/100000000000006E0000006D179E6BE4.png" /><Relationship Id="sl5Image5" Type="http://schemas.openxmlformats.org/officeDocument/2006/relationships/image" Target="../media/10000000000000E0000000E1AC521809.png" /></Relationships>
</file>

<file path=ppt/slides/_rels/slide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xml" /><Relationship Id="rId1" Type="http://schemas.openxmlformats.org/officeDocument/2006/relationships/slideLayout" Target="../slideLayouts/slideLayout6.xml" /><Relationship Id="sl6Image3" Type="http://schemas.openxmlformats.org/officeDocument/2006/relationships/image" Target="../media/1000000000000201000002803CBC1652.png" /><Relationship Id="sl6Image4" Type="http://schemas.openxmlformats.org/officeDocument/2006/relationships/image" Target="../media/10000000000000B800000090F8EEA84B.png" /><Relationship Id="sl6Image5" Type="http://schemas.openxmlformats.org/officeDocument/2006/relationships/image" Target="../media/100000000000012C000000E5786CDDF6.png" /></Relationships>
</file>

<file path=ppt/slides/_rels/slide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xml" /><Relationship Id="rId1" Type="http://schemas.openxmlformats.org/officeDocument/2006/relationships/slideLayout" Target="../slideLayouts/slideLayout2.xml" /><Relationship Id="TextHLAtchFileId2Link13" Type="http://schemas.openxmlformats.org/officeDocument/2006/relationships/hyperlink" Target="http://www.spaceandmotion.com/cosmology-history-astronomy-universe-space.htm" TargetMode="Externa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9ID1EYSBG" Type="http://schemas.openxmlformats.org/officeDocument/2006/relationships/image" Target="../media/10000201000000180000000AB2B8EE36.png" /><Relationship Id="sl7Image4" Type="http://schemas.openxmlformats.org/officeDocument/2006/relationships/image" Target="../media/10000000000001620000019073E3DA3E.png" /></Relationships>
</file>

<file path=ppt/slides/_rels/slide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8.xml" /><Relationship Id="rId1" Type="http://schemas.openxmlformats.org/officeDocument/2006/relationships/slideLayout" Target="../slideLayouts/slideLayout2.xml" /><Relationship Id="sl8Image3" Type="http://schemas.openxmlformats.org/officeDocument/2006/relationships/image" Target="../media/10000000000001F4000002057323389B.png" /><Relationship Id="text-box4Link1" Type="http://schemas.openxmlformats.org/officeDocument/2006/relationships/hyperlink" Target="http://www.sacred-texts.com/eso/sta/sta03.htm" TargetMode="External" xmlns:manifest="urn:oasis:names:tc:opendocument:xmlns:manifest:1.0" /><Relationship Id="sl8Image5" Type="http://schemas.openxmlformats.org/officeDocument/2006/relationships/image" Target="../media/10000000000001480000010B192DCBDC.png" /><Relationship Id="text-box6Link1" Type="http://schemas.openxmlformats.org/officeDocument/2006/relationships/hyperlink" Target="http://www.daviddarling.info/images/epicycle.gif" TargetMode="External" xmlns:manifest="urn:oasis:names:tc:opendocument:xmlns:manifest:1.0" /><Relationship Id="sl8Image7" Type="http://schemas.openxmlformats.org/officeDocument/2006/relationships/image" Target="../media/10000000000000FF00000146E53A14BD.png" /></Relationships>
</file>

<file path=ppt/slides/_rels/slide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9.xml" /><Relationship Id="rId1" Type="http://schemas.openxmlformats.org/officeDocument/2006/relationships/slideLayout" Target="../slideLayouts/slideLayout2.xml" /><Relationship Id="sl9Image3" Type="http://schemas.openxmlformats.org/officeDocument/2006/relationships/image" Target="../media/100000000000039A000002F6170996BA.png" /><Relationship Id="sl9Image4" Type="http://schemas.openxmlformats.org/officeDocument/2006/relationships/image" Target="../media/100000000000022E0000018EE12B96F5.png" /></Relationships>
</file>

<file path=ppt/slides/_rels/slide1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0.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sl10Image4" Type="http://schemas.openxmlformats.org/officeDocument/2006/relationships/image" Target="../media/10000000000000DC00000191FDE9E6EE.png" /><Relationship Id="sl10Image5" Type="http://schemas.openxmlformats.org/officeDocument/2006/relationships/image" Target="../media/1000000000000104000000A1BF3887AD.png" /></Relationships>
</file>

<file path=ppt/slides/_rels/slide1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1.xml" /><Relationship Id="rId1" Type="http://schemas.openxmlformats.org/officeDocument/2006/relationships/slideLayout" Target="../slideLayouts/slideLayout1.xml" /></Relationships>
</file>

<file path=ppt/slides/_rels/slide1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2.xml" /><Relationship Id="rId1" Type="http://schemas.openxmlformats.org/officeDocument/2006/relationships/slideLayout" Target="../slideLayouts/slideLayout2.xml" /><Relationship Id="sl12Image4" Type="http://schemas.openxmlformats.org/officeDocument/2006/relationships/image" Target="../media/100000000000013900000190398EB431.png" /><Relationship Id="sl12Image5" Type="http://schemas.openxmlformats.org/officeDocument/2006/relationships/image" Target="../media/10000000000000F40000014696C1B6B9.png" /><Relationship Id="sl12Image6" Type="http://schemas.openxmlformats.org/officeDocument/2006/relationships/image" Target="../media/100000000000011E000000D7EFB82B5A.png" /><Relationship Id="sl12Image7" Type="http://schemas.openxmlformats.org/officeDocument/2006/relationships/image" Target="../media/100000000000011C000000E25FDA1876.png" /><Relationship Id="sl12Image9" Type="http://schemas.openxmlformats.org/officeDocument/2006/relationships/image" Target="../media/100000000000012C0000012CF84CB946.png" /><Relationship Id="sl12Image10" Type="http://schemas.openxmlformats.org/officeDocument/2006/relationships/image" Target="../media/1000000000000061000000682276E132.png" /></Relationships>
</file>

<file path=ppt/slides/_rels/slide1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3.xml" /><Relationship Id="rId1" Type="http://schemas.openxmlformats.org/officeDocument/2006/relationships/slideLayout" Target="../slideLayouts/slideLayout2.xml" /><Relationship Id="buImageL232ID1EYSBG" Type="http://schemas.openxmlformats.org/officeDocument/2006/relationships/image" Target="../media/10000201000000180000000AB2B8EE36.png" /><Relationship Id="sl13Image4" Type="http://schemas.openxmlformats.org/officeDocument/2006/relationships/image" Target="../media/10000000000001E1000002572468EF0F.png" /><Relationship Id="text-box5Link1" Type="http://schemas.openxmlformats.org/officeDocument/2006/relationships/hyperlink" Target="http://upload.wikimedia.org/wikipedia/commons/thumb/b/b2/Isaac_Newton.jpeg/481px-Isaac_Newton.jpeg" TargetMode="External" xmlns:manifest="urn:oasis:names:tc:opendocument:xmlns:manifest:1.0" /></Relationships>
</file>

<file path=ppt/slides/_rels/slide1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4.xml" /><Relationship Id="rId1" Type="http://schemas.openxmlformats.org/officeDocument/2006/relationships/slideLayout" Target="../slideLayouts/slideLayout6.xml" /><Relationship Id="buImageL231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sl14Image4" Type="http://schemas.openxmlformats.org/officeDocument/2006/relationships/image" Target="../media/100000000000020000000180483CC8FC.png" /><Relationship Id="sl14Image5" Type="http://schemas.openxmlformats.org/officeDocument/2006/relationships/image" Target="../media/10000000000001A50000023AF4F4D175.png" /></Relationships>
</file>

<file path=ppt/slides/_rels/slide1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5.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sl15Image4" Type="http://schemas.openxmlformats.org/officeDocument/2006/relationships/image" Target="../media/10000000000002800000015ACF36A2C0.png" /><Relationship Id="text-box5Link1" Type="http://schemas.openxmlformats.org/officeDocument/2006/relationships/hyperlink" Target="http://hilaroad.com/camp/projects/magnet.html" TargetMode="External" xmlns:manifest="urn:oasis:names:tc:opendocument:xmlns:manifest:1.0" /><Relationship Id="sl15Image6" Type="http://schemas.openxmlformats.org/officeDocument/2006/relationships/image" Target="../media/1000000000000280000001B736387904.png" /><Relationship Id="sl15Image7" Type="http://schemas.openxmlformats.org/officeDocument/2006/relationships/image" Target="../media/10000000000001080000014664F643DB.png" /></Relationships>
</file>

<file path=ppt/slides/_rels/slide1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6.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9ID1EYSBG" Type="http://schemas.openxmlformats.org/officeDocument/2006/relationships/image" Target="../media/10000201000000180000000AB2B8EE36.png" /><Relationship Id="sl16Image4" Type="http://schemas.openxmlformats.org/officeDocument/2006/relationships/image" Target="../media/1000000000000133000001907C434DC7.png" /><Relationship Id="sl16Image5" Type="http://schemas.openxmlformats.org/officeDocument/2006/relationships/image" Target="../media/10000000000001F60000012DEBF831C2.png" /></Relationships>
</file>

<file path=ppt/slides/_rels/slide1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7.xml" /><Relationship Id="rId1" Type="http://schemas.openxmlformats.org/officeDocument/2006/relationships/slideLayout" Target="../slideLayouts/slideLayout6.xml" /><Relationship Id="sl17Image5" Type="http://schemas.openxmlformats.org/officeDocument/2006/relationships/image" Target="../media/1000000000000258000001AE655BD933.png" /><Relationship Id="sl17Image6" Type="http://schemas.openxmlformats.org/officeDocument/2006/relationships/image" Target="../media/10000000000001B7000001293A5F6420.png" /><Relationship Id="sl17Image7" Type="http://schemas.openxmlformats.org/officeDocument/2006/relationships/image" Target="../media/10000000000001F400000177FC3CDC2D.png" /></Relationships>
</file>

<file path=ppt/slides/_rels/slide1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8.xml" /><Relationship Id="rId1" Type="http://schemas.openxmlformats.org/officeDocument/2006/relationships/slideLayout" Target="../slideLayouts/slideLayout6.xml" /><Relationship Id="sl18Image3" Type="http://schemas.openxmlformats.org/officeDocument/2006/relationships/image" Target="../media/10000000000002A4000001903D86F819.png" /><Relationship Id="text-box4Link1" Type="http://schemas.openxmlformats.org/officeDocument/2006/relationships/hyperlink" Target="http://en.wikipedia.org/wiki/Electromagnetic_spectrum" TargetMode="External" xmlns:manifest="urn:oasis:names:tc:opendocument:xmlns:manifest:1.0" /></Relationships>
</file>

<file path=ppt/slides/_rels/slide1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19.xml" /><Relationship Id="rId1" Type="http://schemas.openxmlformats.org/officeDocument/2006/relationships/slideLayout" Target="../slideLayouts/slideLayout4.xml" /><Relationship Id="buImageL232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sl19Image4" Type="http://schemas.openxmlformats.org/officeDocument/2006/relationships/image" Target="../media/10000000000001900000012CCADB932D.png" /><Relationship Id="sl19Image5" Type="http://schemas.openxmlformats.org/officeDocument/2006/relationships/image" Target="../media/100000000000024700000099CD38DA7F.png" /><Relationship Id="sl19Image6" Type="http://schemas.openxmlformats.org/officeDocument/2006/relationships/image" Target="../media/1000000000000240000000E12763B7A5.png" /></Relationships>
</file>

<file path=ppt/slides/_rels/slide2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0.xml" /><Relationship Id="rId1" Type="http://schemas.openxmlformats.org/officeDocument/2006/relationships/slideLayout" Target="../slideLayouts/slideLayout4.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9ID1EYSBG" Type="http://schemas.openxmlformats.org/officeDocument/2006/relationships/image" Target="../media/10000201000000180000000AB2B8EE36.png" /><Relationship Id="sl20Image4" Type="http://schemas.openxmlformats.org/officeDocument/2006/relationships/image" Target="../media/10000000000000D8000000DFB1609475.png" /></Relationships>
</file>

<file path=ppt/slides/_rels/slide2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1.xml" /><Relationship Id="rId1" Type="http://schemas.openxmlformats.org/officeDocument/2006/relationships/slideLayout" Target="../slideLayouts/slideLayout1.xml" /></Relationships>
</file>

<file path=ppt/slides/_rels/slide2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2.xml" /><Relationship Id="rId1" Type="http://schemas.openxmlformats.org/officeDocument/2006/relationships/slideLayout" Target="../slideLayouts/slideLayout2.xml" /><Relationship Id="sl22Image3" Type="http://schemas.openxmlformats.org/officeDocument/2006/relationships/image" Target="../media/1000000000000169000001100040A974.png" /><Relationship Id="buImageL241ID1EYSBG" Type="http://schemas.openxmlformats.org/officeDocument/2006/relationships/image" Target="../media/10000201000000180000000AB2B8EE36.png" /><Relationship Id="buImageL242ID1EYSBG" Type="http://schemas.openxmlformats.org/officeDocument/2006/relationships/image" Target="../media/10000201000000180000000AB2B8EE36.png" /><Relationship Id="buImageL243ID1EYSBG" Type="http://schemas.openxmlformats.org/officeDocument/2006/relationships/image" Target="../media/10000201000000180000000AB2B8EE36.png" /><Relationship Id="sl22Image5" Type="http://schemas.openxmlformats.org/officeDocument/2006/relationships/image" Target="../media/100000000000020D0000012C68844407.png" /><Relationship Id="text-box6Link1" Type="http://schemas.openxmlformats.org/officeDocument/2006/relationships/hyperlink" Target="http://zebu.uoregon.edu/~imamura/123/lecture-2/lecture-2.html" TargetMode="External" xmlns:manifest="urn:oasis:names:tc:opendocument:xmlns:manifest:1.0" /></Relationships>
</file>

<file path=ppt/slides/_rels/slide2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3.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sl23Image4" Type="http://schemas.openxmlformats.org/officeDocument/2006/relationships/image" Target="../media/1000000000000096000000AF05963E2C.png" /><Relationship Id="sl23Image5" Type="http://schemas.openxmlformats.org/officeDocument/2006/relationships/image" Target="../media/10000000000001C2000000C4C5FA0B88.png" /><Relationship Id="sl23Image6" Type="http://schemas.openxmlformats.org/officeDocument/2006/relationships/image" Target="../media/10000000000000E1000001111DDB0ADB.png" /></Relationships>
</file>

<file path=ppt/slides/_rels/slide2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4.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buImageL239ID1EYSBG" Type="http://schemas.openxmlformats.org/officeDocument/2006/relationships/image" Target="../media/10000201000000180000000AB2B8EE36.png" /><Relationship Id="buImageL2310ID1EYSBG" Type="http://schemas.openxmlformats.org/officeDocument/2006/relationships/image" Target="../media/10000201000000180000000AB2B8EE36.png" /><Relationship Id="buImageL2311ID1EYSBG" Type="http://schemas.openxmlformats.org/officeDocument/2006/relationships/image" Target="../media/10000201000000180000000AB2B8EE36.png" /><Relationship Id="sl24Image4" Type="http://schemas.openxmlformats.org/officeDocument/2006/relationships/image" Target="../media/10000000000001BF000001E00DA25BAA.png" /><Relationship Id="Frame5BTHLFileId1Link1" Type="http://schemas.openxmlformats.org/officeDocument/2006/relationships/hyperlink" Target="http://www.seds.org/MESSIER/data2.html" TargetMode="External" /></Relationships>
</file>

<file path=ppt/slides/_rels/slide2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5.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sl25Image4" Type="http://schemas.openxmlformats.org/officeDocument/2006/relationships/image" Target="../media/10000000000001A40000005842A53738.png" /><Relationship Id="sl25Image5" Type="http://schemas.openxmlformats.org/officeDocument/2006/relationships/image" Target="../media/10000000000000DC0000008C0C69A77C.png" /></Relationships>
</file>

<file path=ppt/slides/_rels/slide2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6.xml" /><Relationship Id="rId1" Type="http://schemas.openxmlformats.org/officeDocument/2006/relationships/slideLayout" Target="../slideLayouts/slideLayout2.xml"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buImageL239ID1EYSBG" Type="http://schemas.openxmlformats.org/officeDocument/2006/relationships/image" Target="../media/10000201000000180000000AB2B8EE36.png" /><Relationship Id="sl26Image4" Type="http://schemas.openxmlformats.org/officeDocument/2006/relationships/image" Target="../media/100000000000012C0000012C09D1528E.png" /><Relationship Id="text-box5Link1" Type="http://schemas.openxmlformats.org/officeDocument/2006/relationships/hyperlink" Target="http://en.wikipedia.org/wiki/Image:Andromeda_galaxy.jpg" TargetMode="External" xmlns:manifest="urn:oasis:names:tc:opendocument:xmlns:manifest:1.0" /></Relationships>
</file>

<file path=ppt/slides/_rels/slide2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7.xml" /><Relationship Id="rId1" Type="http://schemas.openxmlformats.org/officeDocument/2006/relationships/slideLayout" Target="../slideLayouts/slideLayout6.xml" /><Relationship Id="sl27Image3" Type="http://schemas.openxmlformats.org/officeDocument/2006/relationships/image" Target="../media/100000360000012C0000012C93FE97DD.gif" /><Relationship Id="text-box4Link1" Type="http://schemas.openxmlformats.org/officeDocument/2006/relationships/hyperlink" Target="http://en.wikipedia.org/wiki/Olbers'_paradox" TargetMode="External" xmlns:manifest="urn:oasis:names:tc:opendocument:xmlns:manifest:1.0" /><Relationship Id="sl27Image8" Type="http://schemas.openxmlformats.org/officeDocument/2006/relationships/image" Target="../media/10000000000002D5000000E328790DC5.png" /></Relationships>
</file>

<file path=ppt/slides/_rels/slide2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8.xml" /><Relationship Id="rId1" Type="http://schemas.openxmlformats.org/officeDocument/2006/relationships/slideLayout" Target="../slideLayouts/slideLayout1.xml" /><Relationship Id="sl28Image3" Type="http://schemas.openxmlformats.org/officeDocument/2006/relationships/image" Target="../media/10000000000000CE0000012CB4D9C6F7.png" /></Relationships>
</file>

<file path=ppt/slides/_rels/slide2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29.xml" /><Relationship Id="rId1" Type="http://schemas.openxmlformats.org/officeDocument/2006/relationships/slideLayout" Target="../slideLayouts/slideLayout2.xml" /><Relationship Id="sl29Image3" Type="http://schemas.openxmlformats.org/officeDocument/2006/relationships/image" Target="../media/10000000000000E100000119A6AD78DE.png" /><Relationship Id="sl29Image7" Type="http://schemas.openxmlformats.org/officeDocument/2006/relationships/image" Target="../media/10000000000000B4000000CF835CEB01.png" /></Relationships>
</file>

<file path=ppt/slides/_rels/slide3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0.xml" /><Relationship Id="rId1" Type="http://schemas.openxmlformats.org/officeDocument/2006/relationships/slideLayout" Target="../slideLayouts/slideLayout2.xml" /><Relationship Id="sl30Image4" Type="http://schemas.openxmlformats.org/officeDocument/2006/relationships/image" Target="../media/10000000000000C5000001001AEB1340.png" /><Relationship Id="sl30Image5" Type="http://schemas.openxmlformats.org/officeDocument/2006/relationships/image" Target="../media/100000000000010C000000BCEE2E9EFD.png" /></Relationships>
</file>

<file path=ppt/slides/_rels/slide3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1.xml" /><Relationship Id="rId1" Type="http://schemas.openxmlformats.org/officeDocument/2006/relationships/slideLayout" Target="../slideLayouts/slideLayout4.xml" /><Relationship Id="sl31Image2" Type="http://schemas.openxmlformats.org/officeDocument/2006/relationships/image" Target="../media/1000000000000203000001992055F798.png" /><Relationship Id="sl31Image6" Type="http://schemas.openxmlformats.org/officeDocument/2006/relationships/image" Target="../media/10000000000001D8000001347489D757.png" /></Relationships>
</file>

<file path=ppt/slides/_rels/slide3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2.xml" /><Relationship Id="rId1" Type="http://schemas.openxmlformats.org/officeDocument/2006/relationships/slideLayout" Target="../slideLayouts/slideLayout4.xml" /><Relationship Id="sl32Image4" Type="http://schemas.openxmlformats.org/officeDocument/2006/relationships/image" Target="../media/10000000000000B2000000B4BCDED026.png" /><Relationship Id="sl32Image5" Type="http://schemas.openxmlformats.org/officeDocument/2006/relationships/image" Target="../media/10000000000000B40000010C14E40019.png" /></Relationships>
</file>

<file path=ppt/slides/_rels/slide3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3.xml" /><Relationship Id="rId1" Type="http://schemas.openxmlformats.org/officeDocument/2006/relationships/slideLayout" Target="../slideLayouts/slideLayout2.xml" /><Relationship Id="sl33Image3" Type="http://schemas.openxmlformats.org/officeDocument/2006/relationships/image" Target="../media/10000000000001B10000021E2F1764AC.png" /><Relationship Id="sl33Image4" Type="http://schemas.openxmlformats.org/officeDocument/2006/relationships/image" Target="../media/10000000000001BB00000231463FAD50.png" /></Relationships>
</file>

<file path=ppt/slides/_rels/slide3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4.xml" /><Relationship Id="rId1" Type="http://schemas.openxmlformats.org/officeDocument/2006/relationships/slideLayout" Target="../slideLayouts/slideLayout2.xml" /><Relationship Id="sl34Image5" Type="http://schemas.openxmlformats.org/officeDocument/2006/relationships/image" Target="../media/10000000000001000000014A9E76A6C2.png" /><Relationship Id="sl34Image6" Type="http://schemas.openxmlformats.org/officeDocument/2006/relationships/image" Target="../media/10000000000001B40000016369EDBD18.png" /><Relationship Id="sl34Image7" Type="http://schemas.openxmlformats.org/officeDocument/2006/relationships/image" Target="../media/1000000000000138000001449461EC51.png" /><Relationship Id="sl34Image8" Type="http://schemas.openxmlformats.org/officeDocument/2006/relationships/image" Target="../media/100000000000014D0000004CDD5DE31A.png" /></Relationships>
</file>

<file path=ppt/slides/_rels/slide3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5.xml" /><Relationship Id="rId1" Type="http://schemas.openxmlformats.org/officeDocument/2006/relationships/slideLayout" Target="../slideLayouts/slideLayout2.xml" /><Relationship Id="sl35Image4" Type="http://schemas.openxmlformats.org/officeDocument/2006/relationships/image" Target="../media/10000000000000FA000001F827FFC7B8.png" /></Relationships>
</file>

<file path=ppt/slides/_rels/slide3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6.xml" /><Relationship Id="rId1" Type="http://schemas.openxmlformats.org/officeDocument/2006/relationships/slideLayout" Target="../slideLayouts/slideLayout6.xml" /><Relationship Id="sl36Image2" Type="http://schemas.openxmlformats.org/officeDocument/2006/relationships/image" Target="../media/10000000000001CB0000022C1B303F62.png" /><Relationship Id="sl36Image4" Type="http://schemas.openxmlformats.org/officeDocument/2006/relationships/image" Target="../media/10000000000001AD00000233086E4D5D.png" /></Relationships>
</file>

<file path=ppt/slides/_rels/slide3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7.xml" /><Relationship Id="rId1" Type="http://schemas.openxmlformats.org/officeDocument/2006/relationships/slideLayout" Target="../slideLayouts/slideLayout2.xml" /><Relationship Id="sl37Image4" Type="http://schemas.openxmlformats.org/officeDocument/2006/relationships/image" Target="../media/100000000000024E000001776AF52985.png" /><Relationship Id="text-box5Link1" Type="http://schemas.openxmlformats.org/officeDocument/2006/relationships/hyperlink" Target="http://www.zamandayolculuk.com/cetinbal/AE/Deformation.jpg" TargetMode="External" xmlns:manifest="urn:oasis:names:tc:opendocument:xmlns:manifest:1.0" /><Relationship Id="sl37Image6" Type="http://schemas.openxmlformats.org/officeDocument/2006/relationships/image" Target="../media/10000000000001F4000000EC026C962A.png" /></Relationships>
</file>

<file path=ppt/slides/_rels/slide3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8.xml" /><Relationship Id="rId1" Type="http://schemas.openxmlformats.org/officeDocument/2006/relationships/slideLayout" Target="../slideLayouts/slideLayout1.xml" /><Relationship Id="sl38Image3" Type="http://schemas.openxmlformats.org/officeDocument/2006/relationships/image" Target="../media/100000000000016C000001E05D5BC577.png" /></Relationships>
</file>

<file path=ppt/slides/_rels/slide3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39.xml" /><Relationship Id="rId1" Type="http://schemas.openxmlformats.org/officeDocument/2006/relationships/slideLayout" Target="../slideLayouts/slideLayout6.xml" /><Relationship Id="sl39Image3" Type="http://schemas.openxmlformats.org/officeDocument/2006/relationships/image" Target="../media/10000000000001060000013B5769F801.png" /><Relationship Id="text-box4Link1" Type="http://schemas.openxmlformats.org/officeDocument/2006/relationships/hyperlink" Target="http://www.catholiceducation.org/articles/science/sc0022.html" TargetMode="External" xmlns:manifest="urn:oasis:names:tc:opendocument:xmlns:manifest:1.0" /></Relationships>
</file>

<file path=ppt/slides/_rels/slide4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0.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sl40Image4" Type="http://schemas.openxmlformats.org/officeDocument/2006/relationships/image" Target="../media/10000000000000A0000000C154050306.png" /><Relationship Id="sl40Image5" Type="http://schemas.openxmlformats.org/officeDocument/2006/relationships/image" Target="../media/100000000000015100000117D7AEBE66.png" /><Relationship Id="sl40Image6" Type="http://schemas.openxmlformats.org/officeDocument/2006/relationships/image" Target="../media/10000000000001340000011CFFE40AC4.png" /></Relationships>
</file>

<file path=ppt/slides/_rels/slide4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1.xml" /><Relationship Id="rId1" Type="http://schemas.openxmlformats.org/officeDocument/2006/relationships/slideLayout" Target="../slideLayouts/slideLayout2.xml" /><Relationship Id="sl41Image2" Type="http://schemas.openxmlformats.org/officeDocument/2006/relationships/image" Target="../media/10000000000000FA00000141B990F8D1.png" /><Relationship Id="buImageL242ID1EYSBG" Type="http://schemas.openxmlformats.org/officeDocument/2006/relationships/image" Target="../media/10000201000000180000000AB2B8EE36.png" /><Relationship Id="buImageL245ID1EYSBG" Type="http://schemas.openxmlformats.org/officeDocument/2006/relationships/image" Target="../media/10000201000000180000000AB2B8EE36.png" /><Relationship Id="sl41Image5" Type="http://schemas.openxmlformats.org/officeDocument/2006/relationships/image" Target="../media/1000000000000090000000922A0127F3.png" /><Relationship Id="sl41Image6" Type="http://schemas.openxmlformats.org/officeDocument/2006/relationships/image" Target="../media/100000000000020A0000011DC7A3FA14.png" /><Relationship Id="sl41Image7" Type="http://schemas.openxmlformats.org/officeDocument/2006/relationships/image" Target="../media/10000000000000C80000009AEEB3D9EB.png" /></Relationships>
</file>

<file path=ppt/slides/_rels/slide4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2.xml" /><Relationship Id="rId1" Type="http://schemas.openxmlformats.org/officeDocument/2006/relationships/slideLayout" Target="../slideLayouts/slideLayout2.xml" /><Relationship Id="sl42Image2" Type="http://schemas.openxmlformats.org/officeDocument/2006/relationships/image" Target="../media/10000000000003E80000018E72E498E7.png" /></Relationships>
</file>

<file path=ppt/slides/_rels/slide4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3.xml" /><Relationship Id="rId1" Type="http://schemas.openxmlformats.org/officeDocument/2006/relationships/slideLayout" Target="../slideLayouts/slideLayout6.xml" /><Relationship Id="sl43Image3" Type="http://schemas.openxmlformats.org/officeDocument/2006/relationships/image" Target="../media/100000000000017C000002031AB9497F.png" /><Relationship Id="sl43Image4" Type="http://schemas.openxmlformats.org/officeDocument/2006/relationships/image" Target="../media/10000000000001F800000171B58EB078.png" /><Relationship Id="sl43Image5" Type="http://schemas.openxmlformats.org/officeDocument/2006/relationships/image" Target="../media/10000000000001C9000000FCE2B2CAD8.png" /></Relationships>
</file>

<file path=ppt/slides/_rels/slide4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4.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sl44Image4" Type="http://schemas.openxmlformats.org/officeDocument/2006/relationships/image" Target="../media/10000000000000B5000001098ADB2B5A.png" /><Relationship Id="sl44Image5" Type="http://schemas.openxmlformats.org/officeDocument/2006/relationships/image" Target="../media/10000000000000C800000125E5A9A152.png" /><Relationship Id="sl44Image6" Type="http://schemas.openxmlformats.org/officeDocument/2006/relationships/image" Target="../media/100000000000012C00000115FF571DF3.png" /><Relationship Id="sl44Image7" Type="http://schemas.openxmlformats.org/officeDocument/2006/relationships/image" Target="../media/10000000000001850000003C1678ED98.png" /></Relationships>
</file>

<file path=ppt/slides/_rels/slide4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5.xml" /><Relationship Id="rId1" Type="http://schemas.openxmlformats.org/officeDocument/2006/relationships/slideLayout" Target="../slideLayouts/slideLayout7.xml" /><Relationship Id="sl45Image3" Type="http://schemas.openxmlformats.org/officeDocument/2006/relationships/image" Target="../media/10000000000002720000020597AFEA04.png" /><Relationship Id="text-box4Link1" Type="http://schemas.openxmlformats.org/officeDocument/2006/relationships/hyperlink" Target="http://map.gsfc.nasa.gov/media/ContentMedia/990044b.gif" TargetMode="External" xmlns:manifest="urn:oasis:names:tc:opendocument:xmlns:manifest:1.0" /></Relationships>
</file>

<file path=ppt/slides/_rels/slide4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6.xml" /><Relationship Id="rId1" Type="http://schemas.openxmlformats.org/officeDocument/2006/relationships/slideLayout" Target="../slideLayouts/slideLayout6.xml" /><Relationship Id="sl46Image3" Type="http://schemas.openxmlformats.org/officeDocument/2006/relationships/image" Target="../media/1000000000000279000002799B16E0EE.png" /><Relationship Id="sl46Image4" Type="http://schemas.openxmlformats.org/officeDocument/2006/relationships/image" Target="../media/1000000000000279000002796112D4A6.png" /><Relationship Id="sl46Image5" Type="http://schemas.openxmlformats.org/officeDocument/2006/relationships/image" Target="../media/100000000000027900000279C9E8B040.png" /><Relationship Id="sl46Image6" Type="http://schemas.openxmlformats.org/officeDocument/2006/relationships/image" Target="../media/1000000000000279000002799B2A096B.png" /><Relationship Id="sl46Image7" Type="http://schemas.openxmlformats.org/officeDocument/2006/relationships/image" Target="../media/1000000000000279000002791DC74C0E.png" /><Relationship Id="sl46Image8" Type="http://schemas.openxmlformats.org/officeDocument/2006/relationships/image" Target="../media/100000000000027900000279CC651C6E.png" /></Relationships>
</file>

<file path=ppt/slides/_rels/slide4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7.xml" /><Relationship Id="rId1" Type="http://schemas.openxmlformats.org/officeDocument/2006/relationships/slideLayout" Target="../slideLayouts/slideLayout7.xml" /><Relationship Id="sl47Image2" Type="http://schemas.openxmlformats.org/officeDocument/2006/relationships/image" Target="../media/100000000000025F000001A63DC101D9.png" /><Relationship Id="buImageL241ID1EYSBG" Type="http://schemas.openxmlformats.org/officeDocument/2006/relationships/image" Target="../media/10000201000000180000000AB2B8EE36.png" xmlns:manifest="urn:oasis:names:tc:opendocument:xmlns:manifest:1.0" /><Relationship Id="buImageL242ID1EYSBG" Type="http://schemas.openxmlformats.org/officeDocument/2006/relationships/image" Target="../media/10000201000000180000000AB2B8EE36.png" xmlns:manifest="urn:oasis:names:tc:opendocument:xmlns:manifest:1.0" /><Relationship Id="text-box5Link1" Type="http://schemas.openxmlformats.org/officeDocument/2006/relationships/hyperlink" Target="http://cfa-www.harvard.edu/~huchra/hubble/" TargetMode="External" xmlns:manifest="urn:oasis:names:tc:opendocument:xmlns:manifest:1.0" /></Relationships>
</file>

<file path=ppt/slides/_rels/slide4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8.xml" /><Relationship Id="rId1" Type="http://schemas.openxmlformats.org/officeDocument/2006/relationships/slideLayout" Target="../slideLayouts/slideLayout7.xml" /></Relationships>
</file>

<file path=ppt/slides/_rels/slide4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49.xml" /><Relationship Id="rId1" Type="http://schemas.openxmlformats.org/officeDocument/2006/relationships/slideLayout" Target="../slideLayouts/slideLayout7.xml" /><Relationship Id="sl49Image3" Type="http://schemas.openxmlformats.org/officeDocument/2006/relationships/image" Target="../media/10000000000001C2000000DAD3E6898C.png" /><Relationship Id="text-box4Link1" Type="http://schemas.openxmlformats.org/officeDocument/2006/relationships/hyperlink" Target="http://www.aip.org/history/cosmology/ideas/bigbang.htm" TargetMode="External" xmlns:manifest="urn:oasis:names:tc:opendocument:xmlns:manifest:1.0" /></Relationships>
</file>

<file path=ppt/slides/_rels/slide5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0.xml" /><Relationship Id="rId1" Type="http://schemas.openxmlformats.org/officeDocument/2006/relationships/slideLayout" Target="../slideLayouts/slideLayout6.xml" /><Relationship Id="sl50Image3" Type="http://schemas.openxmlformats.org/officeDocument/2006/relationships/image" Target="../media/10000000000002940000024ED64B9BCC.png" /><Relationship Id="text-box4Link1" Type="http://schemas.openxmlformats.org/officeDocument/2006/relationships/hyperlink" Target="http://www.jca.umbc.edu/~george/images/cosmology/penzias_wilson_pic.jpg" TargetMode="External" xmlns:manifest="urn:oasis:names:tc:opendocument:xmlns:manifest:1.0" /></Relationships>
</file>

<file path=ppt/slides/_rels/slide5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1.xml" /><Relationship Id="rId1" Type="http://schemas.openxmlformats.org/officeDocument/2006/relationships/slideLayout" Target="../slideLayouts/slideLayout2.xml" /><Relationship Id="sl51Image2" Type="http://schemas.openxmlformats.org/officeDocument/2006/relationships/image" Target="../media/10000000000002510000019A8ED93E70.png" /><Relationship Id="buImageL241ID1EYSBG" Type="http://schemas.openxmlformats.org/officeDocument/2006/relationships/image" Target="../media/10000201000000180000000AB2B8EE36.png" /><Relationship Id="buImageL242ID1EYSBG" Type="http://schemas.openxmlformats.org/officeDocument/2006/relationships/image" Target="../media/10000201000000180000000AB2B8EE36.png" /><Relationship Id="buImageL243ID1EYSBG" Type="http://schemas.openxmlformats.org/officeDocument/2006/relationships/image" Target="../media/10000201000000180000000AB2B8EE36.png" /><Relationship Id="sl51Image5" Type="http://schemas.openxmlformats.org/officeDocument/2006/relationships/image" Target="../media/10000000000001EE000001B1C93CB598.png" /><Relationship Id="sl51Image6" Type="http://schemas.openxmlformats.org/officeDocument/2006/relationships/image" Target="../media/100000000000024D000000DA30DF707A.png" /></Relationships>
</file>

<file path=ppt/slides/_rels/slide5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2.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buImageL236ID1EYSBG" Type="http://schemas.openxmlformats.org/officeDocument/2006/relationships/image" Target="../media/10000201000000180000000AB2B8EE36.png" /><Relationship Id="buImageL237ID1EYSBG" Type="http://schemas.openxmlformats.org/officeDocument/2006/relationships/image" Target="../media/10000201000000180000000AB2B8EE36.png" /><Relationship Id="buImageL238ID1EYSBG" Type="http://schemas.openxmlformats.org/officeDocument/2006/relationships/image" Target="../media/10000201000000180000000AB2B8EE36.png" /><Relationship Id="sl52Image4" Type="http://schemas.openxmlformats.org/officeDocument/2006/relationships/image" Target="../media/10000000000000F0000000F0190B64EB.png" /></Relationships>
</file>

<file path=ppt/slides/_rels/slide5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3.xml" /><Relationship Id="rId1" Type="http://schemas.openxmlformats.org/officeDocument/2006/relationships/slideLayout" Target="../slideLayouts/slideLayout6.xml" /><Relationship Id="sl53Image3" Type="http://schemas.openxmlformats.org/officeDocument/2006/relationships/image" Target="../media/100000000000019000000133949151C0.png" /><Relationship Id="text-box4Link1" Type="http://schemas.openxmlformats.org/officeDocument/2006/relationships/hyperlink" Target="http://www.space.com/scienceastronomy/map_mission_basics_030211.html" TargetMode="External" xmlns:manifest="urn:oasis:names:tc:opendocument:xmlns:manifest:1.0" /></Relationships>
</file>

<file path=ppt/slides/_rels/slide5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4.xml" /><Relationship Id="rId1" Type="http://schemas.openxmlformats.org/officeDocument/2006/relationships/slideLayout" Target="../slideLayouts/slideLayout2.xml" /><Relationship Id="sl54Image3" Type="http://schemas.openxmlformats.org/officeDocument/2006/relationships/image" Target="../media/100000000000021700000104174734C1.png" /><Relationship Id="sl54Image4" Type="http://schemas.openxmlformats.org/officeDocument/2006/relationships/image" Target="../media/100000000000026400000318E3A7DCAF.png" /><Relationship Id="buImageL251ID1EYSBG" Type="http://schemas.openxmlformats.org/officeDocument/2006/relationships/image" Target="../media/10000201000000180000000AB2B8EE36.png" /><Relationship Id="buImageL252ID1EYSBG" Type="http://schemas.openxmlformats.org/officeDocument/2006/relationships/image" Target="../media/10000201000000180000000AB2B8EE36.png" /></Relationships>
</file>

<file path=ppt/slides/_rels/slide5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5.xml" /><Relationship Id="rId1" Type="http://schemas.openxmlformats.org/officeDocument/2006/relationships/slideLayout" Target="../slideLayouts/slideLayout2.xml" /><Relationship Id="sl55Image3" Type="http://schemas.openxmlformats.org/officeDocument/2006/relationships/image" Target="../media/10000000000002E4000002D8222124EE.png" /><Relationship Id="sl55Image4" Type="http://schemas.openxmlformats.org/officeDocument/2006/relationships/image" Target="../media/100000000000032000000258879F480B.png" /><Relationship Id="buImageL261ID1EYSBG" Type="http://schemas.openxmlformats.org/officeDocument/2006/relationships/image" Target="../media/10000201000000180000000AB2B8EE36.png" /><Relationship Id="buImageL262ID1EYSBG" Type="http://schemas.openxmlformats.org/officeDocument/2006/relationships/image" Target="../media/10000201000000180000000AB2B8EE36.png" /></Relationships>
</file>

<file path=ppt/slides/_rels/slide5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6.xml" /><Relationship Id="rId1" Type="http://schemas.openxmlformats.org/officeDocument/2006/relationships/slideLayout" Target="../slideLayouts/slideLayout2.xml" /><Relationship Id="sl56Image2" Type="http://schemas.openxmlformats.org/officeDocument/2006/relationships/image" Target="../media/1000000000000300000001E0BB2982CA.png" /><Relationship Id="sl56Image4" Type="http://schemas.openxmlformats.org/officeDocument/2006/relationships/image" Target="../media/100000000000014000000149E071BAE9.png" /><Relationship Id="buImageL251ID1EYSBG" Type="http://schemas.openxmlformats.org/officeDocument/2006/relationships/image" Target="../media/10000201000000180000000AB2B8EE36.png" /><Relationship Id="buImageL252ID1EYSBG" Type="http://schemas.openxmlformats.org/officeDocument/2006/relationships/image" Target="../media/10000201000000180000000AB2B8EE36.png" /><Relationship Id="buImageL253ID1EYSBG" Type="http://schemas.openxmlformats.org/officeDocument/2006/relationships/image" Target="../media/10000201000000180000000AB2B8EE36.png" /><Relationship Id="buImageL254ID1EYSBG" Type="http://schemas.openxmlformats.org/officeDocument/2006/relationships/image" Target="../media/10000201000000180000000AB2B8EE36.png" /><Relationship Id="buImageL255ID1EYSBG" Type="http://schemas.openxmlformats.org/officeDocument/2006/relationships/image" Target="../media/10000201000000180000000AB2B8EE36.png" /><Relationship Id="buImageL256ID1EYSBG" Type="http://schemas.openxmlformats.org/officeDocument/2006/relationships/image" Target="../media/10000201000000180000000AB2B8EE36.png" /><Relationship Id="buImageL257ID1EYSBG" Type="http://schemas.openxmlformats.org/officeDocument/2006/relationships/image" Target="../media/10000201000000180000000AB2B8EE36.png" /></Relationships>
</file>

<file path=ppt/slides/_rels/slide5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7.xml" /><Relationship Id="rId1" Type="http://schemas.openxmlformats.org/officeDocument/2006/relationships/slideLayout" Target="../slideLayouts/slideLayout1.xml" /><Relationship Id="vmldrawing" Type="http://schemas.openxmlformats.org/officeDocument/2006/relationships/vmlDrawing" Target="../drawings/vmlDrawing57.vml" /><Relationship Type="http://schemas.openxmlformats.org/officeDocument/2006/relationships/image" Id="oleObjectImage_ID1E3XDK" Target="../media/oleObjectImage_ID1E3XDK.png" /></Relationships>
</file>

<file path=ppt/slides/_rels/slide5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8.xml" /><Relationship Id="rId1" Type="http://schemas.openxmlformats.org/officeDocument/2006/relationships/slideLayout" Target="../slideLayouts/slideLayout7.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sl58Image4" Type="http://schemas.openxmlformats.org/officeDocument/2006/relationships/image" Target="../media/10000000000001F4000000EC026C962A.png" /><Relationship Id="text-box5Link1" Type="http://schemas.openxmlformats.org/officeDocument/2006/relationships/hyperlink" Target="http://www.parentcompany.com/creation_explanation/cx6a.htm" TargetMode="External" xmlns:manifest="urn:oasis:names:tc:opendocument:xmlns:manifest:1.0" /><Relationship Id="sl58Image6" Type="http://schemas.openxmlformats.org/officeDocument/2006/relationships/image" Target="../media/100000000000010B0000010B4B0630AF.png" /></Relationships>
</file>

<file path=ppt/slides/_rels/slide5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59.xml" /><Relationship Id="rId1" Type="http://schemas.openxmlformats.org/officeDocument/2006/relationships/slideLayout" Target="../slideLayouts/slideLayout7.xml"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buImageL235ID1EYSBG" Type="http://schemas.openxmlformats.org/officeDocument/2006/relationships/image" Target="../media/10000201000000180000000AB2B8EE36.png" /><Relationship Id="sl59Image4" Type="http://schemas.openxmlformats.org/officeDocument/2006/relationships/image" Target="../media/100000000000019900000123FB3A5207.png" /><Relationship Id="sl59Image5" Type="http://schemas.openxmlformats.org/officeDocument/2006/relationships/image" Target="../media/100000000000019000000182B127E490.png" /></Relationships>
</file>

<file path=ppt/slides/_rels/slide6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0.xml" /><Relationship Id="rId1" Type="http://schemas.openxmlformats.org/officeDocument/2006/relationships/slideLayout" Target="../slideLayouts/slideLayout6.xml" /><Relationship Id="sl60Image3" Type="http://schemas.openxmlformats.org/officeDocument/2006/relationships/image" Target="../media/10000000000001FE000001FE53B5952B.png" /><Relationship Id="sl60Image4" Type="http://schemas.openxmlformats.org/officeDocument/2006/relationships/image" Target="../media/10000000000000FA00000154AB7C5E37.png" /></Relationships>
</file>

<file path=ppt/slides/_rels/slide6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1.xml" /><Relationship Id="rId1" Type="http://schemas.openxmlformats.org/officeDocument/2006/relationships/slideLayout" Target="../slideLayouts/slideLayout6.xml" /><Relationship Id="sl61Image4" Type="http://schemas.openxmlformats.org/officeDocument/2006/relationships/image" Target="../media/100000000000010F000000C48AD40845.png" /></Relationships>
</file>

<file path=ppt/slides/_rels/slide6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2.xml" /><Relationship Id="rId1" Type="http://schemas.openxmlformats.org/officeDocument/2006/relationships/slideLayout" Target="../slideLayouts/slideLayout6.xml" /><Relationship Id="sl62Image3" Type="http://schemas.openxmlformats.org/officeDocument/2006/relationships/image" Target="../media/10000000000001D100000120BCD4850C.png" /><Relationship Id="text-box4Link1" Type="http://schemas.openxmlformats.org/officeDocument/2006/relationships/hyperlink" Target="http://www.particleadventure.org/other/history" TargetMode="External" xmlns:manifest="urn:oasis:names:tc:opendocument:xmlns:manifest:1.0" /><Relationship Id="sl62Image5" Type="http://schemas.openxmlformats.org/officeDocument/2006/relationships/image" Target="../media/10000000000001D3000000EB6FDF227B.png" /></Relationships>
</file>

<file path=ppt/slides/_rels/slide6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3.xml" /><Relationship Id="rId1" Type="http://schemas.openxmlformats.org/officeDocument/2006/relationships/slideLayout" Target="../slideLayouts/slideLayout7.xml" /><Relationship Id="sl63Image4" Type="http://schemas.openxmlformats.org/officeDocument/2006/relationships/image" Target="../media/10000000000000F50000008537A41A48.png" /><Relationship Id="sl63Image5" Type="http://schemas.openxmlformats.org/officeDocument/2006/relationships/image" Target="../media/10000000000001050000009AF2395DBF.png" /></Relationships>
</file>

<file path=ppt/slides/_rels/slide6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4.xml" /><Relationship Id="rId1" Type="http://schemas.openxmlformats.org/officeDocument/2006/relationships/slideLayout" Target="../slideLayouts/slideLayout7.xml" /><Relationship Id="sl64Image4" Type="http://schemas.openxmlformats.org/officeDocument/2006/relationships/image" Target="../media/100000000000018700000153A7D68736.png" /><Relationship Id="sl64Image5" Type="http://schemas.openxmlformats.org/officeDocument/2006/relationships/image" Target="../media/1000000000000187000001516ABEBFC4.png" /><Relationship Id="sl64Image6" Type="http://schemas.openxmlformats.org/officeDocument/2006/relationships/image" Target="../media/1000000000000143000001A8E8009414.png" /></Relationships>
</file>

<file path=ppt/slides/_rels/slide6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5.xml" /><Relationship Id="rId1" Type="http://schemas.openxmlformats.org/officeDocument/2006/relationships/slideLayout" Target="../slideLayouts/slideLayout7.xml" /><Relationship Id="sl65Image2" Type="http://schemas.openxmlformats.org/officeDocument/2006/relationships/image" Target="../media/10000000000000EF0000012C50415C6F.png" /><Relationship Id="sl65Image3" Type="http://schemas.openxmlformats.org/officeDocument/2006/relationships/image" Target="../media/10000000000001DC000000A4E4CE47C6.png" /><Relationship Id="sl65Image4" Type="http://schemas.openxmlformats.org/officeDocument/2006/relationships/image" Target="../media/100000000000019A0000008F7F5B3747.png" /></Relationships>
</file>

<file path=ppt/slides/_rels/slide6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6.xml" /><Relationship Id="rId1" Type="http://schemas.openxmlformats.org/officeDocument/2006/relationships/slideLayout" Target="../slideLayouts/slideLayout1.xml" /><Relationship Id="sl66Image3" Type="http://schemas.openxmlformats.org/officeDocument/2006/relationships/image" Target="../media/100000000000032000000215ED48E6DF.png" /></Relationships>
</file>

<file path=ppt/slides/_rels/slide6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7.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buImageL232ID1EYSBG" Type="http://schemas.openxmlformats.org/officeDocument/2006/relationships/image" Target="../media/10000201000000180000000AB2B8EE36.png" /><Relationship Id="buImageL233ID1EYSBG" Type="http://schemas.openxmlformats.org/officeDocument/2006/relationships/image" Target="../media/10000201000000180000000AB2B8EE36.png" /><Relationship Id="buImageL234ID1EYSBG" Type="http://schemas.openxmlformats.org/officeDocument/2006/relationships/image" Target="../media/10000201000000180000000AB2B8EE36.png" /><Relationship Id="sl67Image4" Type="http://schemas.openxmlformats.org/officeDocument/2006/relationships/image" Target="../media/100000000000029D00000174E430FFC5.png" /></Relationships>
</file>

<file path=ppt/slides/_rels/slide6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8.xml" /><Relationship Id="rId1" Type="http://schemas.openxmlformats.org/officeDocument/2006/relationships/slideLayout" Target="../slideLayouts/slideLayout2.xml" /><Relationship Id="sl68Image3" Type="http://schemas.openxmlformats.org/officeDocument/2006/relationships/image" Target="../media/1000000000000158000000FF039C2F44.png" /><Relationship Id="sl68Image4" Type="http://schemas.openxmlformats.org/officeDocument/2006/relationships/image" Target="../media/10000000000000C8000000C84D8BA362.png" /><Relationship Id="buImageL251ID1EYSBG" Type="http://schemas.openxmlformats.org/officeDocument/2006/relationships/image" Target="../media/10000201000000180000000AB2B8EE36.png" /><Relationship Id="buImageL252ID1EYSBG" Type="http://schemas.openxmlformats.org/officeDocument/2006/relationships/image" Target="../media/10000201000000180000000AB2B8EE36.png" /><Relationship Id="buImageL253ID1EYSBG" Type="http://schemas.openxmlformats.org/officeDocument/2006/relationships/image" Target="../media/10000201000000180000000AB2B8EE36.png" /><Relationship Id="buImageL254ID1EYSBG" Type="http://schemas.openxmlformats.org/officeDocument/2006/relationships/image" Target="../media/10000201000000180000000AB2B8EE36.png" /><Relationship Id="buImageL255ID1EYSBG" Type="http://schemas.openxmlformats.org/officeDocument/2006/relationships/image" Target="../media/10000201000000180000000AB2B8EE36.png" /><Relationship Id="buImageL256ID1EYSBG" Type="http://schemas.openxmlformats.org/officeDocument/2006/relationships/image" Target="../media/10000201000000180000000AB2B8EE36.png" /><Relationship Id="buImageL257ID1EYSBG" Type="http://schemas.openxmlformats.org/officeDocument/2006/relationships/image" Target="../media/10000201000000180000000AB2B8EE36.png" /><Relationship Id="buImageL258ID1EYSBG" Type="http://schemas.openxmlformats.org/officeDocument/2006/relationships/image" Target="../media/10000201000000180000000AB2B8EE36.png" /><Relationship Id="sl68Image6" Type="http://schemas.openxmlformats.org/officeDocument/2006/relationships/image" Target="../media/10000000000000F6000000A6F811B299.png" /></Relationships>
</file>

<file path=ppt/slides/_rels/slide6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69.xml" /><Relationship Id="rId1" Type="http://schemas.openxmlformats.org/officeDocument/2006/relationships/slideLayout" Target="../slideLayouts/slideLayout2.xml" /><Relationship Id="buImageL231ID1EYSBG" Type="http://schemas.openxmlformats.org/officeDocument/2006/relationships/image" Target="../media/10000201000000180000000AB2B8EE36.png" /><Relationship Id="sl69Image4" Type="http://schemas.openxmlformats.org/officeDocument/2006/relationships/image" Target="../media/100000000000012200000118D599ECA7.png" /><Relationship Id="sl69Image5" Type="http://schemas.openxmlformats.org/officeDocument/2006/relationships/image" Target="../media/1000000000000269000001BCEB3AA53C.png" /><Relationship Id="sl69Image6" Type="http://schemas.openxmlformats.org/officeDocument/2006/relationships/image" Target="../media/10000000000002EE000003AA282E596A.png" /></Relationships>
</file>

<file path=ppt/slides/_rels/slide7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0.xml" /><Relationship Id="rId1" Type="http://schemas.openxmlformats.org/officeDocument/2006/relationships/slideLayout" Target="../slideLayouts/slideLayout6.xml" /><Relationship Id="sl70Image3" Type="http://schemas.openxmlformats.org/officeDocument/2006/relationships/image" Target="../media/10000000000001910000012F2FC7C224.png" /><Relationship Id="sl70Image4" Type="http://schemas.openxmlformats.org/officeDocument/2006/relationships/image" Target="../media/1000000000000296000002960C78EDB2.png" /></Relationships>
</file>

<file path=ppt/slides/_rels/slide7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1.xml" /><Relationship Id="rId1" Type="http://schemas.openxmlformats.org/officeDocument/2006/relationships/slideLayout" Target="../slideLayouts/slideLayout6.xml" /><Relationship Id="sl71Image3" Type="http://schemas.openxmlformats.org/officeDocument/2006/relationships/image" Target="../media/10000000000002D000000208D152EFBE.png" /></Relationships>
</file>

<file path=ppt/slides/_rels/slide7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2.xml" /><Relationship Id="rId1" Type="http://schemas.openxmlformats.org/officeDocument/2006/relationships/slideLayout" Target="../slideLayouts/slideLayout4.xml" /><Relationship Id="sl72Image3" Type="http://schemas.openxmlformats.org/officeDocument/2006/relationships/image" Target="../media/1000000000000280000001E099E89160.png" /><Relationship Id="buImageL241ID1EYSBG" Type="http://schemas.openxmlformats.org/officeDocument/2006/relationships/image" Target="../media/10000201000000180000000AB2B8EE36.png" /><Relationship Id="buImageL242ID1EYSBG" Type="http://schemas.openxmlformats.org/officeDocument/2006/relationships/image" Target="../media/10000201000000180000000AB2B8EE36.png" /><Relationship Id="sl72Image6" Type="http://schemas.openxmlformats.org/officeDocument/2006/relationships/image" Target="../media/10000000000001FD000000F4D748D29F.png" /></Relationships>
</file>

<file path=ppt/slides/_rels/slide73.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3.xml" /><Relationship Id="rId1" Type="http://schemas.openxmlformats.org/officeDocument/2006/relationships/slideLayout" Target="../slideLayouts/slideLayout18.xml" /><Relationship Id="sl73Image2" Type="http://schemas.openxmlformats.org/officeDocument/2006/relationships/image" Target="../media/10000000000002D50000028A341A4DEB.png" /></Relationships>
</file>

<file path=ppt/slides/_rels/slide74.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4.xml" /><Relationship Id="rId1" Type="http://schemas.openxmlformats.org/officeDocument/2006/relationships/slideLayout" Target="../slideLayouts/slideLayout6.xml" /><Relationship Id="sl74Image3" Type="http://schemas.openxmlformats.org/officeDocument/2006/relationships/image" Target="../media/1000000000000318000002643B1E6E8D.png" /><Relationship Id="sl74Image4" Type="http://schemas.openxmlformats.org/officeDocument/2006/relationships/image" Target="../media/100000000000024D000000DA30DF707A.png" /></Relationships>
</file>

<file path=ppt/slides/_rels/slide75.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5.xml" /><Relationship Id="rId1" Type="http://schemas.openxmlformats.org/officeDocument/2006/relationships/slideLayout" Target="../slideLayouts/slideLayout18.xml" /><Relationship Id="sl75Image3" Type="http://schemas.openxmlformats.org/officeDocument/2006/relationships/image" Target="../media/10000000000000FE000000FB432A212D.png" /><Relationship Id="sl75Image4" Type="http://schemas.openxmlformats.org/officeDocument/2006/relationships/image" Target="../media/10000000000000FC000000FA39848338.png" /><Relationship Id="sl75Image5" Type="http://schemas.openxmlformats.org/officeDocument/2006/relationships/image" Target="../media/10000000000000FA000000FAD974449D.png" /><Relationship Id="sl75Image6" Type="http://schemas.openxmlformats.org/officeDocument/2006/relationships/image" Target="../media/10000000000000FF000000FB1A19990A.png" /></Relationships>
</file>

<file path=ppt/slides/_rels/slide76.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6.xml" /><Relationship Id="rId1" Type="http://schemas.openxmlformats.org/officeDocument/2006/relationships/slideLayout" Target="../slideLayouts/slideLayout13.xml" /></Relationships>
</file>

<file path=ppt/slides/_rels/slide77.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7.xml" /><Relationship Id="rId1" Type="http://schemas.openxmlformats.org/officeDocument/2006/relationships/slideLayout" Target="../slideLayouts/slideLayout2.xml" /></Relationships>
</file>

<file path=ppt/slides/_rels/slide78.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8.xml" /><Relationship Id="rId1" Type="http://schemas.openxmlformats.org/officeDocument/2006/relationships/slideLayout" Target="../slideLayouts/slideLayout6.xml" /><Relationship Id="sl78Image3" Type="http://schemas.openxmlformats.org/officeDocument/2006/relationships/image" Target="../media/10000000000001C20000013944F6BD6E.png" /><Relationship Id="text-box4Link2" Type="http://schemas.openxmlformats.org/officeDocument/2006/relationships/hyperlink" Target="http://people.uncw.edu/hermanr/" TargetMode="External" xmlns:manifest="urn:oasis:names:tc:opendocument:xmlns:manifest:1.0" /></Relationships>
</file>

<file path=ppt/slides/_rels/slide79.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79.xml" /><Relationship Id="rId1" Type="http://schemas.openxmlformats.org/officeDocument/2006/relationships/slideLayout" Target="../slideLayouts/slideLayout6.xml" /></Relationships>
</file>

<file path=ppt/slides/_rels/slide80.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80.xml" /><Relationship Id="rId1" Type="http://schemas.openxmlformats.org/officeDocument/2006/relationships/slideLayout" Target="../slideLayouts/slideLayout6.xml" /><Relationship Id="sl80Image3" Type="http://schemas.openxmlformats.org/officeDocument/2006/relationships/image" Target="../media/10000000000003E40000028263FA9447.png" /></Relationships>
</file>

<file path=ppt/slides/_rels/slide81.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81.xml" /><Relationship Id="rId1" Type="http://schemas.openxmlformats.org/officeDocument/2006/relationships/slideLayout" Target="../slideLayouts/slideLayout6.xml" /><Relationship Id="sl81Image3" Type="http://schemas.openxmlformats.org/officeDocument/2006/relationships/image" Target="../media/10000000000003A50000028BF92DE066.png" /></Relationships>
</file>

<file path=ppt/slides/_rels/slide82.xml.rels>&#65279;<?xml version="1.0" encoding="utf-8"?><Relationships xmlns="http://schemas.openxmlformats.org/package/2006/relationships" xmlns:fn="http://www.w3.org/2005/02/xpath-functions" xmlns:presentation="urn:oasis:names:tc:opendocument:xmlns:presentation:1.0" xmlns:fo="urn:oasis:names:tc:opendocument:xmlns:xsl-fo-compatible:1.0" xmlns:a="http://schemas.openxmlformats.org/drawingml/2006/main" xmlns:r="http://schemas.openxmlformats.org/officeDocument/2006/relationships" xmlns:p="http://schemas.openxmlformats.org/presentationml/2006/main" xmlns:script="urn:oasis:names:tc:opendocument:xmlns:script:1.0" xmlns:table="urn:oasis:names:tc:opendocument:xmlns:table:1.0" xmlns:dom="http://www.w3.org/2001/xml-event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Relationship Id="rId2" Type="http://schemas.openxmlformats.org/officeDocument/2006/relationships/notesSlide" Target="../notesSlides/notesSlide82.xml" /><Relationship Id="rId1" Type="http://schemas.openxmlformats.org/officeDocument/2006/relationships/slideLayout" Target="../slideLayouts/slideLayout6.xml" /><Relationship Id="sl82Image3" Type="http://schemas.openxmlformats.org/officeDocument/2006/relationships/image" Target="../media/100000000000040400000288B65854E6.png" /></Relationships>
</file>

<file path=ppt/slides/slide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name="Title 1" id="3"/>
          <p:cNvSpPr>
            <a:spLocks noGrp="1"/>
          </p:cNvSpPr>
          <p:nvPr>
            <p:ph type="ctrTitle"/>
          </p:nvPr>
        </p:nvSpPr>
        <p:spPr>
          <a:xfrm xmlns:manifest="urn:oasis:names:tc:opendocument:xmlns:manifest:1.0">
            <a:off x="503640" y="-216000"/>
            <a:ext cx="9068760" cy="117540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algn="ctr" marL="0">
              <a:buNone/>
              <a:tabLst/>
            </a:pPr>
            <a:r>
              <a:rPr smtClean="0" lang="en-US" sz="4000" b="1"/>
              <a:t>Window to the Dark Side of the Universe</a:t>
            </a:r>
          </a:p>
        </p:txBody>
      </p:sp>
      <p:sp>
        <p:nvSpPr>
          <p:cNvPr name="subTitle 1" id="4"/>
          <p:cNvSpPr>
            <a:spLocks noGrp="1"/>
          </p:cNvSpPr>
          <p:nvPr>
            <p:ph type="subTitle" idx="1"/>
          </p:nvPr>
        </p:nvSpPr>
        <p:spPr>
          <a:xfrm xmlns:manifest="urn:oasis:names:tc:opendocument:xmlns:manifest:1.0">
            <a:off x="3733200" y="699120"/>
            <a:ext cx="6172200" cy="268560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lvl="1" indent="-216000" algn="ctr" marL="432000">
              <a:buNone/>
              <a:tabLst/>
            </a:pPr>
            <a:endParaRPr xmlns:manifest="urn:oasis:names:tc:opendocument:xmlns:manifest:1.0" dirty="0" smtClean="0" sz="2200"/>
          </a:p>
          <a:p>
            <a:pPr xmlns:manifest="urn:oasis:names:tc:opendocument:xmlns:manifest:1.0" lvl="1" indent="-216000" algn="ctr" marL="432000">
              <a:buNone/>
              <a:tabLst/>
            </a:pPr>
            <a:r xmlns:manifest="urn:oasis:names:tc:opendocument:xmlns:manifest:1.0">
              <a:rPr smtClean="0" lang="en-US" sz="2400" b="0" kern="0" i="1">
                <a:solidFill>
                  <a:sysClr val="windowText"/>
                </a:solidFill>
                <a:latin charset="0" typeface="Arial"/>
              </a:rPr>
              <a:t>Dr. Russell Herman</a:t>
            </a:r>
            <a:r xmlns:manifest="urn:oasis:names:tc:opendocument:xmlns:manifest:1.0">
              <a:rPr smtClean="0" lang="en-US" sz="2200" i="1"/>
              <a:t/>
            </a:r>
            <a:br xmlns:manifest="urn:oasis:names:tc:opendocument:xmlns:manifest:1.0">
              <a:rPr smtClean="0" lang="en-US" sz="2200" i="1"/>
            </a:br>
            <a:r xmlns:manifest="urn:oasis:names:tc:opendocument:xmlns:manifest:1.0">
              <a:rPr smtClean="0" lang="en-US" sz="1800" b="0" kern="0" i="1">
                <a:solidFill>
                  <a:sysClr val="windowText"/>
                </a:solidFill>
                <a:latin charset="0" typeface="Arial"/>
              </a:rPr>
              <a:t>Physics and Physical Oceanography, UNCW</a:t>
            </a:r>
          </a:p>
          <a:p>
            <a:pPr xmlns:manifest="urn:oasis:names:tc:opendocument:xmlns:manifest:1.0" lvl="1" indent="-216000" algn="ctr" marL="432000">
              <a:buNone/>
              <a:tabLst/>
            </a:pPr>
            <a:endParaRPr xmlns:manifest="urn:oasis:names:tc:opendocument:xmlns:manifest:1.0" dirty="0" smtClean="0" sz="1600"/>
          </a:p>
          <a:p>
            <a:pPr xmlns:manifest="urn:oasis:names:tc:opendocument:xmlns:manifest:1.0" lvl="1" indent="-216000" algn="ctr" marL="432000">
              <a:buNone/>
              <a:tabLst/>
            </a:pPr>
            <a:r xmlns:manifest="urn:oasis:names:tc:opendocument:xmlns:manifest:1.0">
              <a:rPr smtClean="0" lang="en-US" sz="1600" b="0" kern="0" i="1">
                <a:solidFill>
                  <a:sysClr val="windowText"/>
                </a:solidFill>
                <a:latin charset="0" typeface="Arial"/>
              </a:rPr>
              <a:t>for</a:t>
            </a:r>
          </a:p>
          <a:p>
            <a:pPr xmlns:manifest="urn:oasis:names:tc:opendocument:xmlns:manifest:1.0" lvl="1" indent="-216000" algn="ctr" marL="432000">
              <a:buNone/>
              <a:tabLst/>
            </a:pPr>
            <a:r xmlns:manifest="urn:oasis:names:tc:opendocument:xmlns:manifest:1.0">
              <a:rPr smtClean="0" lang="en-US" sz="2000" b="0" kern="0" i="1">
                <a:solidFill>
                  <a:sysClr val="windowText"/>
                </a:solidFill>
                <a:latin charset="0" typeface="Arial"/>
              </a:rPr>
              <a:t>Osher Lifelong Learning Institute</a:t>
            </a:r>
          </a:p>
          <a:p>
            <a:pPr xmlns:manifest="urn:oasis:names:tc:opendocument:xmlns:manifest:1.0" lvl="1" indent="-216000" algn="ctr" marL="432000">
              <a:buNone/>
              <a:tabLst/>
            </a:pPr>
            <a:r xmlns:manifest="urn:oasis:names:tc:opendocument:xmlns:manifest:1.0">
              <a:rPr smtClean="0" lang="en-US" sz="2000" b="0" kern="0" i="1">
                <a:solidFill>
                  <a:sysClr val="windowText"/>
                </a:solidFill>
                <a:latin charset="0" typeface="Arial"/>
              </a:rPr>
              <a:t>March 1, 2012</a:t>
            </a:r>
          </a:p>
          <a:p>
            <a:pPr xmlns:manifest="urn:oasis:names:tc:opendocument:xmlns:manifest:1.0" lvl="1" indent="-216000" algn="ctr" marL="432000">
              <a:buNone/>
              <a:tabLst/>
            </a:pPr>
            <a:endParaRPr xmlns:manifest="urn:oasis:names:tc:opendocument:xmlns:manifest:1.0" dirty="0" smtClean="0" sz="2200"/>
          </a:p>
          <a:p>
            <a:pPr xmlns:manifest="urn:oasis:names:tc:opendocument:xmlns:manifest:1.0" lvl="1" indent="-216000" algn="ctr" marL="432000">
              <a:buNone/>
              <a:tabLst/>
            </a:pPr>
            <a:endParaRPr xmlns:manifest="urn:oasis:names:tc:opendocument:xmlns:manifest:1.0" dirty="0" smtClean="0"/>
          </a:p>
        </p:txBody>
      </p:sp>
      <p:pic>
        <p:nvPicPr>
          <p:cNvPr id="5" name="Placeholder 3" descr="10000000000001900000017647ACF688.png"/>
          <p:cNvPicPr>
            <a:picLocks noChangeAspect="1" noGrp="1"/>
          </p:cNvPicPr>
          <p:nvPr/>
        </p:nvPicPr>
        <p:blipFill>
          <a:blip r:embed="sl1Image4">
            <a:lum bright="0000" contrast="0000"/>
          </a:blip>
          <a:stretch>
            <a:fillRect/>
          </a:stretch>
        </p:blipFill>
        <p:spPr>
          <a:xfrm xmlns:manifest="urn:oasis:names:tc:opendocument:xmlns:manifest:1.0">
            <a:off x="690480" y="696960"/>
            <a:ext cx="3809520" cy="3561840"/>
          </a:xfrm>
          <a:prstGeom prst="rect">
            <a:avLst/>
          </a:prstGeom>
          <a:ln xmlns:meta="urn:oasis:names:tc:opendocument:xmlns:meta:1.0" w="0">
            <a:noFill/>
          </a:ln>
        </p:spPr>
      </p:pic>
      <p:pic>
        <p:nvPicPr>
          <p:cNvPr id="6" name="Placeholder 3" descr="100000000000025800000141E86BE98F.png"/>
          <p:cNvPicPr>
            <a:picLocks noChangeAspect="1" noGrp="1"/>
          </p:cNvPicPr>
          <p:nvPr/>
        </p:nvPicPr>
        <p:blipFill>
          <a:blip r:embed="sl1Image5">
            <a:lum bright="0000" contrast="0000"/>
          </a:blip>
          <a:stretch>
            <a:fillRect/>
          </a:stretch>
        </p:blipFill>
        <p:spPr>
          <a:xfrm xmlns:manifest="urn:oasis:names:tc:opendocument:xmlns:manifest:1.0">
            <a:off x="673200" y="3236400"/>
            <a:ext cx="8663400" cy="4303800"/>
          </a:xfrm>
          <a:prstGeom prst="rect">
            <a:avLst/>
          </a:prstGeom>
          <a:ln xmlns:meta="urn:oasis:names:tc:opendocument:xmlns:meta:1.0" w="0">
            <a:noFill/>
          </a:ln>
        </p:spPr>
      </p:pic>
    </p:spTree>
  </p:cSld>
  <p:clrMapOvr>
    <a:masterClrMapping/>
  </p:clrMapOvr>
  <p:transition spd="med"/>
</p:sld>
</file>

<file path=ppt/slides/slide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r>
              <a:rPr smtClean="0">
                <a:latin charset="0" typeface="Arial"/>
              </a:rPr>
              <a:t/>
            </a:r>
          </a:p>
        </p:txBody>
      </p:sp>
      <p:pic>
        <p:nvPicPr>
          <p:cNvPr id="4" name="Placeholder 3" descr="10000000000003A20000026AA7A10062.png"/>
          <p:cNvPicPr>
            <a:picLocks noChangeAspect="1" noGrp="1"/>
          </p:cNvPicPr>
          <p:nvPr/>
        </p:nvPicPr>
        <p:blipFill>
          <a:blip r:embed="sl2Image3">
            <a:lum bright="0000" contrast="0000"/>
          </a:blip>
          <a:stretch>
            <a:fillRect/>
          </a:stretch>
        </p:blipFill>
        <p:spPr>
          <a:xfrm xmlns:manifest="urn:oasis:names:tc:opendocument:xmlns:manifest:1.0">
            <a:off x="408600" y="192600"/>
            <a:ext cx="9298080" cy="642996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1562040" y="6598440"/>
            <a:ext cx="6906960" cy="3542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200" b="0" kern="0" i="0">
                <a:solidFill xmlns:manifest="urn:oasis:names:tc:opendocument:xmlns:manifest:1.0">
                  <a:sysClr val="windowText"/>
                </a:solidFill>
                <a:latin xmlns:manifest="urn:oasis:names:tc:opendocument:xmlns:manifest:1.0" charset="0" typeface="Arial"/>
                <a:hlinkClick r:id="text-box4Link1"/>
              </a:rPr>
              <a:t>http://www.dimijianimages.com/More-p20-Madagascar-p7/night-sky-from-Madagascar-gallery.htm</a:t>
            </a:r>
            <a:r>
              <a:rPr smtClean="0" lang="en-US" sz="12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a:t>About 13,750,000,000 yrs ago</a:t>
            </a:r>
            <a:br xmlns:manifest="urn:oasis:names:tc:opendocument:xmlns:manifest:1.0">
              <a:rPr smtClean="0"/>
            </a:br>
            <a:r>
              <a:rPr smtClean="0" lang="en-US" sz="2800"/>
              <a:t>(plus or minus 110,000,000 yrs and a day or two)</a:t>
            </a:r>
          </a:p>
        </p:txBody>
      </p:sp>
      <p:pic>
        <p:nvPicPr>
          <p:cNvPr id="4" name="Placeholder 3" descr="10000000000002F8000001B81C98031B.png"/>
          <p:cNvPicPr>
            <a:picLocks noChangeAspect="1" noGrp="1"/>
          </p:cNvPicPr>
          <p:nvPr/>
        </p:nvPicPr>
        <p:blipFill>
          <a:blip r:embed="sl3Image3">
            <a:lum bright="0000" contrast="0000"/>
          </a:blip>
          <a:stretch>
            <a:fillRect/>
          </a:stretch>
        </p:blipFill>
        <p:spPr>
          <a:xfrm xmlns:manifest="urn:oasis:names:tc:opendocument:xmlns:manifest:1.0">
            <a:off x="124920" y="2209680"/>
            <a:ext cx="7033680" cy="396252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411120" y="6164640"/>
            <a:ext cx="630468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400" b="0" kern="0" i="0">
                <a:solidFill xmlns:manifest="urn:oasis:names:tc:opendocument:xmlns:manifest:1.0">
                  <a:sysClr val="windowText"/>
                </a:solidFill>
                <a:latin xmlns:manifest="urn:oasis:names:tc:opendocument:xmlns:manifest:1.0" charset="0" typeface="Arial"/>
                <a:hlinkClick r:id="text-box4Link1"/>
              </a:rPr>
              <a:t>http://www.zamandayolculuk.com/cetinbal/HTMLdosya1/QuantumFoam.htm</a:t>
            </a:r>
            <a:r>
              <a:rPr smtClean="0" lang="en-US" sz="1400" b="0" kern="0" i="0">
                <a:solidFill xmlns:manifest="urn:oasis:names:tc:opendocument:xmlns:manifest:1.0">
                  <a:sysClr val="windowText"/>
                </a:solidFill>
                <a:latin xmlns:manifest="urn:oasis:names:tc:opendocument:xmlns:manifest:1.0" charset="0" typeface="Arial"/>
              </a:rPr>
              <a:t> </a:t>
            </a:r>
          </a:p>
        </p:txBody>
      </p:sp>
      <p:pic>
        <p:nvPicPr>
          <p:cNvPr id="6" name="Placeholder 3" descr="10000000000000D200000152D4018032.png"/>
          <p:cNvPicPr>
            <a:picLocks noChangeAspect="1" noGrp="1"/>
          </p:cNvPicPr>
          <p:nvPr/>
        </p:nvPicPr>
        <p:blipFill>
          <a:blip r:embed="sl3Image5">
            <a:lum bright="0000" contrast="0000"/>
          </a:blip>
          <a:stretch>
            <a:fillRect/>
          </a:stretch>
        </p:blipFill>
        <p:spPr>
          <a:xfrm xmlns:manifest="urn:oasis:names:tc:opendocument:xmlns:manifest:1.0">
            <a:off x="7279200" y="2250000"/>
            <a:ext cx="2721960" cy="3922200"/>
          </a:xfrm>
          <a:prstGeom prst="rect">
            <a:avLst/>
          </a:prstGeom>
          <a:ln xmlns:meta="urn:oasis:names:tc:opendocument:xmlns:meta:1.0" w="0">
            <a:noFill/>
          </a:ln>
        </p:spPr>
      </p:pic>
    </p:spTree>
  </p:cSld>
  <p:clrMapOvr>
    <a:masterClrMapping/>
  </p:clrMapOvr>
  <p:transition spd="med"/>
</p:sld>
</file>

<file path=ppt/slides/slide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43A000001CB3D1CD571.png"/>
          <p:cNvPicPr>
            <a:picLocks noChangeAspect="1" noGrp="1"/>
          </p:cNvPicPr>
          <p:nvPr/>
        </p:nvPicPr>
        <p:blipFill>
          <a:blip r:embed="sl4Image2">
            <a:lum bright="0000" contrast="0000"/>
          </a:blip>
          <a:stretch>
            <a:fillRect/>
          </a:stretch>
        </p:blipFill>
        <p:spPr>
          <a:xfrm xmlns:manifest="urn:oasis:names:tc:opendocument:xmlns:manifest:1.0">
            <a:off x="0" y="1057320"/>
            <a:ext cx="10076400" cy="427428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503640" y="22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History of the Universe</a:t>
            </a:r>
          </a:p>
        </p:txBody>
      </p:sp>
      <p:pic>
        <p:nvPicPr>
          <p:cNvPr id="5" name="Placeholder 3" descr="10000000000003E10000016FEDAA0825.png"/>
          <p:cNvPicPr>
            <a:picLocks noChangeAspect="1" noGrp="1"/>
          </p:cNvPicPr>
          <p:nvPr/>
        </p:nvPicPr>
        <p:blipFill>
          <a:blip r:embed="sl4Image4">
            <a:lum bright="0000" contrast="0000"/>
          </a:blip>
          <a:stretch>
            <a:fillRect/>
          </a:stretch>
        </p:blipFill>
        <p:spPr>
          <a:xfrm xmlns:manifest="urn:oasis:names:tc:opendocument:xmlns:manifest:1.0">
            <a:off x="1348200" y="5065200"/>
            <a:ext cx="7409160" cy="2505600"/>
          </a:xfrm>
          <a:prstGeom prst="rect">
            <a:avLst/>
          </a:prstGeom>
          <a:ln xmlns:meta="urn:oasis:names:tc:opendocument:xmlns:meta:1.0" w="0">
            <a:noFill/>
          </a:ln>
        </p:spPr>
      </p:pic>
    </p:spTree>
  </p:cSld>
  <p:clrMapOvr>
    <a:masterClrMapping/>
  </p:clrMapOvr>
  <p:transition spd="med"/>
</p:sld>
</file>

<file path=ppt/slides/slide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6668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Known Universe</a:t>
            </a:r>
          </a:p>
        </p:txBody>
      </p:sp>
      <p:sp>
        <p:nvSpPr>
          <p:cNvPr name="Content Placeholder 2" id="4"/>
          <p:cNvSpPr>
            <a:spLocks noGrp="1"/>
          </p:cNvSpPr>
          <p:nvPr>
            <p:ph type="body" idx="1"/>
          </p:nvPr>
        </p:nvSpPr>
        <p:spPr>
          <a:xfrm xmlns:manifest="urn:oasis:names:tc:opendocument:xmlns:manifest:1.0">
            <a:off x="228600" y="842400"/>
            <a:ext cx="8229600" cy="59166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600"/>
              <a:t>Homogeneous and Isotropic</a:t>
            </a:r>
          </a:p>
          <a:p>
            <a:pPr xmlns:manifest="urn:oasis:names:tc:opendocument:xmlns:manifest:1.0" indent="-324000" marL="432000">
              <a:buClrTx/>
              <a:buBlip>
                <a:blip r:embed="buImageL232ID1EYSBG"/>
              </a:buBlip>
              <a:tabLst/>
            </a:pPr>
            <a:r xmlns:manifest="urn:oasis:names:tc:opendocument:xmlns:manifest:1.0">
              <a:rPr smtClean="0" lang="en-US" sz="2600"/>
              <a:t>Expanding, Spatially Flat</a:t>
            </a:r>
          </a:p>
          <a:p>
            <a:pPr xmlns:manifest="urn:oasis:names:tc:opendocument:xmlns:manifest:1.0" indent="-324000" marL="432000">
              <a:buNone/>
              <a:tabLst/>
            </a:pPr>
            <a:endParaRPr xmlns:manifest="urn:oasis:names:tc:opendocument:xmlns:manifest:1.0" dirty="0" smtClean="0" sz="2600"/>
          </a:p>
          <a:p>
            <a:pPr xmlns:manifest="urn:oasis:names:tc:opendocument:xmlns:manifest:1.0" indent="-324000" marL="432000">
              <a:buClrTx/>
              <a:buBlip>
                <a:blip r:embed="buImageL234ID1EYSBG"/>
              </a:buBlip>
              <a:tabLst/>
            </a:pPr>
            <a:r xmlns:manifest="urn:oasis:names:tc:opendocument:xmlns:manifest:1.0">
              <a:rPr smtClean="0" lang="en-US" sz="2600"/>
              <a:t>Age - 13.75 billion years old</a:t>
            </a:r>
          </a:p>
          <a:p>
            <a:pPr xmlns:manifest="urn:oasis:names:tc:opendocument:xmlns:manifest:1.0" indent="-324000" marL="432000">
              <a:buClrTx/>
              <a:buBlip>
                <a:blip r:embed="buImageL235ID1EYSBG"/>
              </a:buBlip>
              <a:tabLst/>
            </a:pPr>
            <a:r xmlns:manifest="urn:oasis:names:tc:opendocument:xmlns:manifest:1.0">
              <a:rPr smtClean="0" lang="en-US" sz="2600"/>
              <a:t>Size - &gt; 93 billion lights years across</a:t>
            </a:r>
          </a:p>
          <a:p>
            <a:pPr xmlns:manifest="urn:oasis:names:tc:opendocument:xmlns:manifest:1.0" indent="-324000" marL="432000">
              <a:buClrTx/>
              <a:buBlip>
                <a:blip r:embed="buImageL236ID1EYSBG"/>
              </a:buBlip>
              <a:tabLst/>
            </a:pPr>
            <a:r xmlns:manifest="urn:oasis:names:tc:opendocument:xmlns:manifest:1.0">
              <a:rPr smtClean="0" lang="en-US" sz="2600"/>
              <a:t>Density - 9.9 × 10</a:t>
            </a:r>
            <a:r xmlns:manifest="urn:oasis:names:tc:opendocument:xmlns:manifest:1.0">
              <a:rPr smtClean="0" lang="en-US" sz="2600" baseline="58000"/>
              <a:t>−30</a:t>
            </a:r>
            <a:r xmlns:manifest="urn:oasis:names:tc:opendocument:xmlns:manifest:1.0">
              <a:rPr smtClean="0" lang="en-US" sz="2600"/>
              <a:t> gm/cubic centimeter. </a:t>
            </a:r>
          </a:p>
          <a:p>
            <a:pPr xmlns:manifest="urn:oasis:names:tc:opendocument:xmlns:manifest:1.0" indent="-324000" marL="432000">
              <a:buClrTx/>
              <a:buBlip>
                <a:blip r:embed="buImageL237ID1EYSBG"/>
              </a:buBlip>
              <a:tabLst/>
            </a:pPr>
            <a:r xmlns:manifest="urn:oasis:names:tc:opendocument:xmlns:manifest:1.0">
              <a:rPr smtClean="0" lang="en-US" sz="2600"/>
              <a:t>Temperature – 2.725 K +/- 0.00001 K</a:t>
            </a:r>
          </a:p>
          <a:p>
            <a:pPr xmlns:manifest="urn:oasis:names:tc:opendocument:xmlns:manifest:1.0" indent="-324000" marL="432000">
              <a:buNone/>
              <a:tabLst/>
            </a:pPr>
            <a:endParaRPr xmlns:manifest="urn:oasis:names:tc:opendocument:xmlns:manifest:1.0" dirty="0" smtClean="0" sz="2600"/>
          </a:p>
          <a:p>
            <a:pPr xmlns:manifest="urn:oasis:names:tc:opendocument:xmlns:manifest:1.0" indent="-324000" marL="432000">
              <a:buClrTx/>
              <a:buBlip>
                <a:blip r:embed="buImageL239ID1EYSBG"/>
              </a:buBlip>
              <a:tabLst/>
            </a:pPr>
            <a:r xmlns:manifest="urn:oasis:names:tc:opendocument:xmlns:manifest:1.0">
              <a:rPr smtClean="0" lang="en-US" sz="2600"/>
              <a:t>Appears to consist of </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73% dark energy, </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23% dark matter</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4% ordinary matter. </a:t>
            </a:r>
          </a:p>
        </p:txBody>
      </p:sp>
      <p:pic>
        <p:nvPicPr>
          <p:cNvPr id="5" name="Placeholder 3" descr="100000000000006E0000006D179E6BE4.png"/>
          <p:cNvPicPr>
            <a:picLocks noChangeAspect="1" noGrp="1"/>
          </p:cNvPicPr>
          <p:nvPr/>
        </p:nvPicPr>
        <p:blipFill>
          <a:blip r:embed="sl5Image4">
            <a:lum bright="0000" contrast="0000"/>
          </a:blip>
          <a:stretch>
            <a:fillRect/>
          </a:stretch>
        </p:blipFill>
        <p:spPr>
          <a:xfrm xmlns:manifest="urn:oasis:names:tc:opendocument:xmlns:manifest:1.0">
            <a:off x="7315200" y="766440"/>
            <a:ext cx="2068560" cy="2410560"/>
          </a:xfrm>
          <a:prstGeom prst="rect">
            <a:avLst/>
          </a:prstGeom>
          <a:ln xmlns:meta="urn:oasis:names:tc:opendocument:xmlns:meta:1.0" w="0">
            <a:noFill/>
          </a:ln>
        </p:spPr>
      </p:pic>
      <p:pic>
        <p:nvPicPr>
          <p:cNvPr id="6" name="Placeholder 3" descr="10000000000000E0000000E1AC521809.png"/>
          <p:cNvPicPr>
            <a:picLocks noChangeAspect="1" noGrp="1"/>
          </p:cNvPicPr>
          <p:nvPr/>
        </p:nvPicPr>
        <p:blipFill>
          <a:blip r:embed="sl5Image5">
            <a:lum bright="0000" contrast="0000"/>
          </a:blip>
          <a:stretch>
            <a:fillRect/>
          </a:stretch>
        </p:blipFill>
        <p:spPr>
          <a:xfrm xmlns:manifest="urn:oasis:names:tc:opendocument:xmlns:manifest:1.0">
            <a:off x="7315200" y="4354200"/>
            <a:ext cx="2133360" cy="2142720"/>
          </a:xfrm>
          <a:prstGeom prst="rect">
            <a:avLst/>
          </a:prstGeom>
          <a:ln xmlns:meta="urn:oasis:names:tc:opendocument:xmlns:meta:1.0" w="0">
            <a:noFill/>
          </a:ln>
        </p:spPr>
      </p:pic>
    </p:spTree>
  </p:cSld>
  <p:clrMapOvr>
    <a:masterClrMapping/>
  </p:clrMapOvr>
  <p:transition spd="med"/>
</p:sld>
</file>

<file path=ppt/slides/slide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234400" y="2635200"/>
            <a:ext cx="404280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Early Models</a:t>
            </a:r>
          </a:p>
        </p:txBody>
      </p:sp>
      <p:pic>
        <p:nvPicPr>
          <p:cNvPr id="4" name="Placeholder 3" descr="1000000000000201000002803CBC1652.png"/>
          <p:cNvPicPr>
            <a:picLocks noChangeAspect="1" noGrp="1"/>
          </p:cNvPicPr>
          <p:nvPr/>
        </p:nvPicPr>
        <p:blipFill>
          <a:blip r:embed="sl6Image3">
            <a:lum bright="0000" contrast="0000"/>
          </a:blip>
          <a:stretch>
            <a:fillRect/>
          </a:stretch>
        </p:blipFill>
        <p:spPr>
          <a:xfrm xmlns:manifest="urn:oasis:names:tc:opendocument:xmlns:manifest:1.0">
            <a:off x="457200" y="577800"/>
            <a:ext cx="4343400" cy="5943600"/>
          </a:xfrm>
          <a:prstGeom prst="rect">
            <a:avLst/>
          </a:prstGeom>
          <a:ln xmlns:meta="urn:oasis:names:tc:opendocument:xmlns:meta:1.0" w="0">
            <a:noFill/>
          </a:ln>
        </p:spPr>
      </p:pic>
      <p:pic>
        <p:nvPicPr>
          <p:cNvPr id="5" name="Placeholder 3" descr="10000000000000B800000090F8EEA84B.png"/>
          <p:cNvPicPr>
            <a:picLocks noChangeAspect="1" noGrp="1"/>
          </p:cNvPicPr>
          <p:nvPr/>
        </p:nvPicPr>
        <p:blipFill>
          <a:blip r:embed="sl6Image4">
            <a:lum bright="0000" contrast="0000"/>
          </a:blip>
          <a:stretch>
            <a:fillRect/>
          </a:stretch>
        </p:blipFill>
        <p:spPr>
          <a:xfrm xmlns:manifest="urn:oasis:names:tc:opendocument:xmlns:manifest:1.0">
            <a:off x="5303160" y="4114800"/>
            <a:ext cx="3840840" cy="2355840"/>
          </a:xfrm>
          <a:prstGeom prst="rect">
            <a:avLst/>
          </a:prstGeom>
          <a:ln xmlns:meta="urn:oasis:names:tc:opendocument:xmlns:meta:1.0" w="0">
            <a:noFill/>
          </a:ln>
        </p:spPr>
      </p:pic>
      <p:pic>
        <p:nvPicPr>
          <p:cNvPr id="6" name="Placeholder 3" descr="100000000000012C000000E5786CDDF6.png"/>
          <p:cNvPicPr>
            <a:picLocks noChangeAspect="1" noGrp="1"/>
          </p:cNvPicPr>
          <p:nvPr/>
        </p:nvPicPr>
        <p:blipFill>
          <a:blip r:embed="sl6Image5">
            <a:lum bright="0000" contrast="0000"/>
          </a:blip>
          <a:stretch>
            <a:fillRect/>
          </a:stretch>
        </p:blipFill>
        <p:spPr>
          <a:xfrm xmlns:manifest="urn:oasis:names:tc:opendocument:xmlns:manifest:1.0">
            <a:off x="5878080" y="562320"/>
            <a:ext cx="2857320" cy="2180880"/>
          </a:xfrm>
          <a:prstGeom prst="rect">
            <a:avLst/>
          </a:prstGeom>
          <a:ln xmlns:meta="urn:oasis:names:tc:opendocument:xmlns:meta:1.0" w="0">
            <a:noFill/>
          </a:ln>
        </p:spPr>
      </p:pic>
    </p:spTree>
  </p:cSld>
  <p:clrMapOvr>
    <a:masterClrMapping/>
  </p:clrMapOvr>
  <p:transition spd="med"/>
</p:sld>
</file>

<file path=ppt/slides/slide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a:t>In the beginning ...</a:t>
            </a:r>
            <a:r>
              <a:rPr smtClean="0" lang="en-US" sz="1400"/>
              <a:t/>
            </a:r>
            <a:br xmlns:manifest="urn:oasis:names:tc:opendocument:xmlns:manifest:1.0">
              <a:rPr smtClean="0" lang="en-US" sz="1400"/>
            </a:br>
            <a:r>
              <a:rPr smtClean="0" lang="en-US" sz="1400">
                <a:hlinkClick r:id="TextHLAtchFileId2Link13"/>
              </a:rPr>
              <a:t>http://www.spaceandmotion.com/cosmology-history-astronomy-universe-space.htm</a:t>
            </a:r>
            <a:r>
              <a:rPr smtClean="0" lang="en-US" sz="1400"/>
              <a:t>  </a:t>
            </a:r>
          </a:p>
        </p:txBody>
      </p:sp>
      <p:sp>
        <p:nvSpPr>
          <p:cNvPr name="Content Placeholder 2" id="4"/>
          <p:cNvSpPr>
            <a:spLocks noGrp="1"/>
          </p:cNvSpPr>
          <p:nvPr>
            <p:ph type="body" idx="1"/>
          </p:nvPr>
        </p:nvSpPr>
        <p:spPr>
          <a:xfrm xmlns:manifest="urn:oasis:names:tc:opendocument:xmlns:manifest:1.0">
            <a:off x="72000" y="1517760"/>
            <a:ext cx="9068760" cy="52617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400" b="1">
                <a:solidFill>
                  <a:srgbClr val="000000"/>
                </a:solidFill>
                <a:latin charset="0" typeface="Arial"/>
              </a:rPr>
              <a:t>Thales of Miletus (624 BC – 546 BC)</a:t>
            </a:r>
          </a:p>
          <a:p>
            <a:pPr xmlns:manifest="urn:oasis:names:tc:opendocument:xmlns:manifest:1.0" indent="-324000" marL="432000">
              <a:buClrTx/>
              <a:buBlip>
                <a:blip r:embed="buImageL232ID1EYSBG"/>
              </a:buBlip>
              <a:tabLst/>
            </a:pPr>
            <a:r xmlns:manifest="urn:oasis:names:tc:opendocument:xmlns:manifest:1.0">
              <a:rPr smtClean="0" lang="en-US" sz="2400" b="1">
                <a:solidFill>
                  <a:srgbClr val="000000"/>
                </a:solidFill>
                <a:latin charset="0" typeface="Arial"/>
              </a:rPr>
              <a:t>Pythagoras (585-497 BC) </a:t>
            </a:r>
            <a:r xmlns:manifest="urn:oasis:names:tc:opendocument:xmlns:manifest:1.0">
              <a:rPr smtClean="0" lang="en-US" sz="2400" b="1">
                <a:solidFill>
                  <a:srgbClr val="000000"/>
                </a:solidFill>
                <a:latin charset="0" typeface="Arial"/>
              </a:rPr>
              <a:t/>
            </a:r>
            <a:br xmlns:manifest="urn:oasis:names:tc:opendocument:xmlns:manifest:1.0">
              <a:rPr smtClean="0" lang="en-US" sz="2400" b="1">
                <a:solidFill>
                  <a:srgbClr val="000000"/>
                </a:solidFill>
                <a:latin charset="0" typeface="Arial"/>
              </a:rPr>
            </a:br>
            <a:r xmlns:manifest="urn:oasis:names:tc:opendocument:xmlns:manifest:1.0">
              <a:rPr smtClean="0" lang="en-US" sz="2400" b="1">
                <a:solidFill>
                  <a:srgbClr val="000000"/>
                </a:solidFill>
                <a:latin charset="0" typeface="Arial"/>
              </a:rPr>
              <a:t>         </a:t>
            </a:r>
            <a:r xmlns:manifest="urn:oasis:names:tc:opendocument:xmlns:manifest:1.0">
              <a:rPr smtClean="0" lang="en-US" sz="2400" b="1" i="1">
                <a:solidFill>
                  <a:srgbClr val="000000"/>
                </a:solidFill>
                <a:latin charset="0" typeface="Arial"/>
              </a:rPr>
              <a:t>Harmony of the Spheres</a:t>
            </a:r>
          </a:p>
          <a:p>
            <a:pPr xmlns:manifest="urn:oasis:names:tc:opendocument:xmlns:manifest:1.0" indent="-324000" marL="432000">
              <a:buClrTx/>
              <a:buBlip>
                <a:blip r:embed="buImageL233ID1EYSBG"/>
              </a:buBlip>
              <a:tabLst>
                <a:tab pos="889200" algn="l"/>
              </a:tabLst>
            </a:pPr>
            <a:r xmlns:manifest="urn:oasis:names:tc:opendocument:xmlns:manifest:1.0">
              <a:rPr smtClean="0" lang="en-US" sz="2400" b="1">
                <a:solidFill>
                  <a:srgbClr val="000000"/>
                </a:solidFill>
                <a:latin charset="0" typeface="Arial"/>
              </a:rPr>
              <a:t>Socrates     (469-399 BC)</a:t>
            </a:r>
          </a:p>
          <a:p>
            <a:pPr xmlns:manifest="urn:oasis:names:tc:opendocument:xmlns:manifest:1.0" indent="-324000" marL="432000">
              <a:buClrTx/>
              <a:buBlip>
                <a:blip r:embed="buImageL234ID1EYSBG"/>
              </a:buBlip>
              <a:tabLst>
                <a:tab pos="889200" algn="l"/>
              </a:tabLst>
            </a:pPr>
            <a:r xmlns:manifest="urn:oasis:names:tc:opendocument:xmlns:manifest:1.0">
              <a:rPr smtClean="0" lang="en-US" sz="2400" b="1">
                <a:solidFill>
                  <a:srgbClr val="000000"/>
                </a:solidFill>
                <a:latin charset="0" typeface="Arial"/>
              </a:rPr>
              <a:t>Democritus (460-370 BC)</a:t>
            </a:r>
          </a:p>
          <a:p>
            <a:pPr xmlns:manifest="urn:oasis:names:tc:opendocument:xmlns:manifest:1.0" indent="-324000" marL="432000">
              <a:buClrTx/>
              <a:buBlip>
                <a:blip r:embed="buImageL235ID1EYSBG"/>
              </a:buBlip>
              <a:tabLst>
                <a:tab pos="889200" algn="l"/>
              </a:tabLst>
            </a:pPr>
            <a:r xmlns:manifest="urn:oasis:names:tc:opendocument:xmlns:manifest:1.0">
              <a:rPr smtClean="0" lang="en-US" sz="2400" b="1">
                <a:solidFill>
                  <a:srgbClr val="000000"/>
                </a:solidFill>
                <a:latin charset="0" typeface="Arial"/>
              </a:rPr>
              <a:t>Plato           (427-347 BC)</a:t>
            </a:r>
          </a:p>
          <a:p>
            <a:pPr xmlns:manifest="urn:oasis:names:tc:opendocument:xmlns:manifest:1.0" indent="-324000" marL="432000">
              <a:buClrTx/>
              <a:buBlip>
                <a:blip r:embed="buImageL236ID1EYSBG"/>
              </a:buBlip>
              <a:tabLst>
                <a:tab pos="889200" algn="l"/>
              </a:tabLst>
            </a:pPr>
            <a:r xmlns:manifest="urn:oasis:names:tc:opendocument:xmlns:manifest:1.0">
              <a:rPr smtClean="0" lang="en-US" sz="2400" b="1">
                <a:solidFill>
                  <a:srgbClr val="000000"/>
                </a:solidFill>
                <a:latin charset="0" typeface="Arial"/>
              </a:rPr>
              <a:t>Aristotle      (384-322 BC)</a:t>
            </a:r>
          </a:p>
          <a:p>
            <a:pPr xmlns:manifest="urn:oasis:names:tc:opendocument:xmlns:manifest:1.0" indent="-324000" marL="432000">
              <a:buClrTx/>
              <a:buBlip>
                <a:blip r:embed="buImageL237ID1EYSBG"/>
              </a:buBlip>
              <a:tabLst>
                <a:tab pos="889200" algn="l"/>
              </a:tabLst>
            </a:pPr>
            <a:r xmlns:manifest="urn:oasis:names:tc:opendocument:xmlns:manifest:1.0">
              <a:rPr smtClean="0" lang="en-US" sz="2400" b="1">
                <a:solidFill>
                  <a:srgbClr val="000000"/>
                </a:solidFill>
                <a:latin charset="0" typeface="Arial"/>
              </a:rPr>
              <a:t>Archimedes (287-212 BC)</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Arial"/>
              </a:rPr>
              <a:t>    </a:t>
            </a:r>
            <a:r xmlns:manifest="urn:oasis:names:tc:opendocument:xmlns:manifest:1.0">
              <a:rPr smtClean="0" lang="en-US" sz="2400" b="1">
                <a:solidFill>
                  <a:srgbClr val="000000"/>
                </a:solidFill>
                <a:latin charset="0" typeface="Arial"/>
              </a:rPr>
              <a:t>Earth is fixed and immovable, </a:t>
            </a:r>
            <a:r xmlns:manifest="urn:oasis:names:tc:opendocument:xmlns:manifest:1.0">
              <a:rPr smtClean="0" lang="en-US" sz="2400" b="1">
                <a:solidFill>
                  <a:srgbClr val="000000"/>
                </a:solidFill>
                <a:latin charset="0" typeface="Arial"/>
              </a:rPr>
              <a:t/>
            </a:r>
            <a:br xmlns:manifest="urn:oasis:names:tc:opendocument:xmlns:manifest:1.0">
              <a:rPr smtClean="0" lang="en-US" sz="2400" b="1">
                <a:solidFill>
                  <a:srgbClr val="000000"/>
                </a:solidFill>
                <a:latin charset="0" typeface="Arial"/>
              </a:rPr>
            </a:br>
            <a:r xmlns:manifest="urn:oasis:names:tc:opendocument:xmlns:manifest:1.0">
              <a:rPr smtClean="0" lang="en-US" sz="2400" b="1">
                <a:solidFill>
                  <a:srgbClr val="000000"/>
                </a:solidFill>
                <a:latin charset="0" typeface="Arial"/>
              </a:rPr>
              <a:t>stars fixed in sky,      </a:t>
            </a:r>
            <a:r xmlns:manifest="urn:oasis:names:tc:opendocument:xmlns:manifest:1.0">
              <a:rPr smtClean="0" lang="en-US" sz="2400" b="1" i="1">
                <a:solidFill>
                  <a:srgbClr val="000000"/>
                </a:solidFill>
                <a:latin charset="0" typeface="Arial"/>
              </a:rPr>
              <a:t>planets = wanderers</a:t>
            </a:r>
          </a:p>
          <a:p>
            <a:pPr xmlns:manifest="urn:oasis:names:tc:opendocument:xmlns:manifest:1.0" indent="-324000" marL="432000">
              <a:buClrTx/>
              <a:buBlip>
                <a:blip r:embed="buImageL239ID1EYSBG"/>
              </a:buBlip>
              <a:tabLst>
                <a:tab pos="889200" algn="l"/>
              </a:tabLst>
            </a:pPr>
            <a:r xmlns:manifest="urn:oasis:names:tc:opendocument:xmlns:manifest:1.0">
              <a:rPr smtClean="0" lang="en-US" sz="2400" b="1">
                <a:solidFill>
                  <a:srgbClr val="000000"/>
                </a:solidFill>
                <a:latin charset="0" typeface="Arial"/>
              </a:rPr>
              <a:t>Hipparchus (190-120 BC) - seasonal inconsistencies</a:t>
            </a:r>
          </a:p>
        </p:txBody>
      </p:sp>
      <p:pic>
        <p:nvPicPr>
          <p:cNvPr id="5" name="Placeholder 3" descr="10000000000001620000019073E3DA3E.png"/>
          <p:cNvPicPr>
            <a:picLocks noChangeAspect="1" noGrp="1"/>
          </p:cNvPicPr>
          <p:nvPr/>
        </p:nvPicPr>
        <p:blipFill>
          <a:blip r:embed="sl7Image4">
            <a:lum bright="0000" contrast="0000"/>
          </a:blip>
          <a:stretch>
            <a:fillRect/>
          </a:stretch>
        </p:blipFill>
        <p:spPr>
          <a:xfrm xmlns:manifest="urn:oasis:names:tc:opendocument:xmlns:manifest:1.0">
            <a:off x="5715000" y="1905480"/>
            <a:ext cx="3371400" cy="3809520"/>
          </a:xfrm>
          <a:prstGeom prst="rect">
            <a:avLst/>
          </a:prstGeom>
          <a:ln xmlns:meta="urn:oasis:names:tc:opendocument:xmlns:meta:1.0" w="0">
            <a:noFill/>
          </a:ln>
        </p:spPr>
      </p:pic>
    </p:spTree>
  </p:cSld>
  <p:clrMapOvr>
    <a:masterClrMapping/>
  </p:clrMapOvr>
  <p:transition spd="med"/>
</p:sld>
</file>

<file path=ppt/slides/slide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3347640" y="41760"/>
            <a:ext cx="5897160" cy="135036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Geocentric System Ptolemy (85-165)</a:t>
            </a:r>
            <a:br xmlns:manifest="urn:oasis:names:tc:opendocument:xmlns:manifest:1.0">
              <a:rPr smtClean="0" lang="en-US"/>
            </a:br>
          </a:p>
        </p:txBody>
      </p:sp>
      <p:pic>
        <p:nvPicPr>
          <p:cNvPr id="4" name="Placeholder 3" descr="10000000000001F4000002057323389B.png"/>
          <p:cNvPicPr>
            <a:picLocks noChangeAspect="1" noGrp="1"/>
          </p:cNvPicPr>
          <p:nvPr/>
        </p:nvPicPr>
        <p:blipFill>
          <a:blip r:embed="sl8Image3">
            <a:lum bright="0000" contrast="0000"/>
          </a:blip>
          <a:stretch>
            <a:fillRect/>
          </a:stretch>
        </p:blipFill>
        <p:spPr>
          <a:xfrm xmlns:manifest="urn:oasis:names:tc:opendocument:xmlns:manifest:1.0">
            <a:off x="4930200" y="1692720"/>
            <a:ext cx="5029200" cy="515268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5041080" y="1386000"/>
            <a:ext cx="490212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http://www.sacred-texts.com/eso/sta/sta03.htm</a:t>
            </a:r>
            <a:r>
              <a:rPr smtClean="0" lang="en-US" sz="1800" b="0" kern="0" i="0">
                <a:solidFill xmlns:manifest="urn:oasis:names:tc:opendocument:xmlns:manifest:1.0">
                  <a:sysClr val="windowText"/>
                </a:solidFill>
                <a:latin xmlns:manifest="urn:oasis:names:tc:opendocument:xmlns:manifest:1.0" charset="0" typeface="Arial"/>
              </a:rPr>
              <a:t> </a:t>
            </a:r>
          </a:p>
        </p:txBody>
      </p:sp>
      <p:pic>
        <p:nvPicPr>
          <p:cNvPr id="6" name="Placeholder 3" descr="10000000000001480000010B192DCBDC.png"/>
          <p:cNvPicPr>
            <a:picLocks noChangeAspect="1" noGrp="1"/>
          </p:cNvPicPr>
          <p:nvPr/>
        </p:nvPicPr>
        <p:blipFill>
          <a:blip r:embed="sl8Image5">
            <a:lum bright="0000" contrast="0000"/>
          </a:blip>
          <a:stretch>
            <a:fillRect/>
          </a:stretch>
        </p:blipFill>
        <p:spPr>
          <a:xfrm xmlns:manifest="urn:oasis:names:tc:opendocument:xmlns:manifest:1.0">
            <a:off x="817200" y="3598200"/>
            <a:ext cx="3123720" cy="2542680"/>
          </a:xfrm>
          <a:prstGeom prst="rect">
            <a:avLst/>
          </a:prstGeom>
          <a:ln xmlns:meta="urn:oasis:names:tc:opendocument:xmlns:meta:1.0" w="0">
            <a:noFill/>
          </a:ln>
        </p:spPr>
      </p:pic>
      <p:sp xmlns:meta="urn:oasis:names:tc:opendocument:xmlns:meta:1.0">
        <p:nvSpPr>
          <p:cNvPr id="7" name="TextBox 6"/>
          <p:cNvSpPr/>
          <p:nvPr/>
        </p:nvSpPr>
        <p:spPr>
          <a:xfrm xmlns:manifest="urn:oasis:names:tc:opendocument:xmlns:manifest:1.0">
            <a:off x="0" y="6426000"/>
            <a:ext cx="494316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6Link1"/>
              </a:rPr>
              <a:t>http://www.daviddarling.info/images/epicycle.gif</a:t>
            </a:r>
            <a:r>
              <a:rPr smtClean="0" lang="en-US" sz="1800" b="0" kern="0" i="0">
                <a:solidFill xmlns:manifest="urn:oasis:names:tc:opendocument:xmlns:manifest:1.0">
                  <a:sysClr val="windowText"/>
                </a:solidFill>
                <a:latin xmlns:manifest="urn:oasis:names:tc:opendocument:xmlns:manifest:1.0" charset="0" typeface="Arial"/>
              </a:rPr>
              <a:t> </a:t>
            </a:r>
          </a:p>
        </p:txBody>
      </p:sp>
      <p:pic>
        <p:nvPicPr>
          <p:cNvPr id="8" name="Placeholder 3" descr="10000000000000FF00000146E53A14BD.png"/>
          <p:cNvPicPr>
            <a:picLocks noChangeAspect="1" noGrp="1"/>
          </p:cNvPicPr>
          <p:nvPr/>
        </p:nvPicPr>
        <p:blipFill>
          <a:blip r:embed="sl8Image7">
            <a:lum bright="0000" contrast="0000"/>
          </a:blip>
          <a:stretch>
            <a:fillRect/>
          </a:stretch>
        </p:blipFill>
        <p:spPr>
          <a:xfrm xmlns:manifest="urn:oasis:names:tc:opendocument:xmlns:manifest:1.0">
            <a:off x="86040" y="95760"/>
            <a:ext cx="2428560" cy="3104640"/>
          </a:xfrm>
          <a:prstGeom prst="rect">
            <a:avLst/>
          </a:prstGeom>
          <a:ln xmlns:meta="urn:oasis:names:tc:opendocument:xmlns:meta:1.0" w="0">
            <a:noFill/>
          </a:ln>
        </p:spPr>
      </p:pic>
    </p:spTree>
  </p:cSld>
  <p:clrMapOvr>
    <a:masterClrMapping/>
  </p:clrMapOvr>
  <p:transition spd="med"/>
</p:sld>
</file>

<file path=ppt/slides/slide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41400"/>
            <a:ext cx="9068760" cy="13503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Heliocentric SystemCopernicus (1473-1543)</a:t>
            </a:r>
            <a:br xmlns:manifest="urn:oasis:names:tc:opendocument:xmlns:manifest:1.0">
              <a:rPr smtClean="0" lang="en-US"/>
            </a:br>
          </a:p>
        </p:txBody>
      </p:sp>
      <p:pic>
        <p:nvPicPr>
          <p:cNvPr id="4" name="Placeholder 3" descr="100000000000039A000002F6170996BA.png"/>
          <p:cNvPicPr>
            <a:picLocks noChangeAspect="1" noGrp="1"/>
          </p:cNvPicPr>
          <p:nvPr/>
        </p:nvPicPr>
        <p:blipFill>
          <a:blip r:embed="sl9Image3">
            <a:lum bright="0000" contrast="0000"/>
          </a:blip>
          <a:stretch>
            <a:fillRect/>
          </a:stretch>
        </p:blipFill>
        <p:spPr>
          <a:xfrm xmlns:manifest="urn:oasis:names:tc:opendocument:xmlns:manifest:1.0">
            <a:off x="2514600" y="1600200"/>
            <a:ext cx="7561800" cy="5961600"/>
          </a:xfrm>
          <a:prstGeom prst="rect">
            <a:avLst/>
          </a:prstGeom>
          <a:ln xmlns:meta="urn:oasis:names:tc:opendocument:xmlns:meta:1.0" w="0">
            <a:noFill/>
          </a:ln>
        </p:spPr>
      </p:pic>
      <p:pic>
        <p:nvPicPr>
          <p:cNvPr id="5" name="Placeholder 3" descr="100000000000022E0000018EE12B96F5.png"/>
          <p:cNvPicPr>
            <a:picLocks noChangeAspect="1" noGrp="1"/>
          </p:cNvPicPr>
          <p:nvPr/>
        </p:nvPicPr>
        <p:blipFill>
          <a:blip r:embed="sl9Image4">
            <a:lum bright="0000" contrast="0000"/>
          </a:blip>
          <a:stretch>
            <a:fillRect/>
          </a:stretch>
        </p:blipFill>
        <p:spPr>
          <a:xfrm xmlns:manifest="urn:oasis:names:tc:opendocument:xmlns:manifest:1.0">
            <a:off x="0" y="2935800"/>
            <a:ext cx="4171680" cy="3104640"/>
          </a:xfrm>
          <a:prstGeom prst="rect">
            <a:avLst/>
          </a:prstGeom>
          <a:ln xmlns:meta="urn:oasis:names:tc:opendocument:xmlns:meta:1.0" w="0">
            <a:noFill/>
          </a:ln>
        </p:spPr>
      </p:pic>
    </p:spTree>
  </p:cSld>
  <p:clrMapOvr>
    <a:masterClrMapping/>
  </p:clrMapOvr>
  <p:transition spd="med"/>
</p:sld>
</file>

<file path=ppt/slides/slide1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2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Giordano Bruno (1548-1600)</a:t>
            </a:r>
          </a:p>
        </p:txBody>
      </p:sp>
      <p:sp>
        <p:nvSpPr>
          <p:cNvPr name="Content Placeholder 2" id="4"/>
          <p:cNvSpPr>
            <a:spLocks noGrp="1"/>
          </p:cNvSpPr>
          <p:nvPr>
            <p:ph type="body" idx="1"/>
          </p:nvPr>
        </p:nvSpPr>
        <p:spPr>
          <a:xfrm xmlns:manifest="urn:oasis:names:tc:opendocument:xmlns:manifest:1.0">
            <a:off x="179640" y="2237400"/>
            <a:ext cx="9068760" cy="4259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a:t>Heretic</a:t>
            </a:r>
          </a:p>
          <a:p>
            <a:pPr xmlns:manifest="urn:oasis:names:tc:opendocument:xmlns:manifest:1.0" lvl="1" indent="-288000" marL="864000">
              <a:buClrTx/>
              <a:buBlip>
                <a:blip r:embed="buImageL232ID1EYSBG"/>
              </a:buBlip>
              <a:tabLst/>
            </a:pPr>
            <a:r xmlns:manifest="urn:oasis:names:tc:opendocument:xmlns:manifest:1.0">
              <a:rPr smtClean="0" lang="en-US"/>
              <a:t>Supported Copernicus</a:t>
            </a:r>
          </a:p>
          <a:p>
            <a:pPr xmlns:manifest="urn:oasis:names:tc:opendocument:xmlns:manifest:1.0" indent="-324000" marL="432000">
              <a:buClrTx/>
              <a:buBlip>
                <a:blip r:embed="buImageL233ID1EYSBG"/>
              </a:buBlip>
              <a:tabLst/>
            </a:pPr>
            <a:r xmlns:manifest="urn:oasis:names:tc:opendocument:xmlns:manifest:1.0">
              <a:rPr smtClean="0" lang="en-US"/>
              <a:t>View of Universe</a:t>
            </a:r>
          </a:p>
          <a:p>
            <a:pPr xmlns:manifest="urn:oasis:names:tc:opendocument:xmlns:manifest:1.0" lvl="1" indent="-288000" marL="864000">
              <a:buClrTx/>
              <a:buBlip>
                <a:blip r:embed="buImageL234ID1EYSBG"/>
              </a:buBlip>
              <a:tabLst/>
            </a:pPr>
            <a:r xmlns:manifest="urn:oasis:names:tc:opendocument:xmlns:manifest:1.0">
              <a:rPr smtClean="0" lang="en-US"/>
              <a:t>Infinite, homogeneous, isotropic</a:t>
            </a:r>
          </a:p>
          <a:p>
            <a:pPr xmlns:manifest="urn:oasis:names:tc:opendocument:xmlns:manifest:1.0" lvl="1" indent="-288000" marL="864000">
              <a:buClrTx/>
              <a:buBlip>
                <a:blip r:embed="buImageL235ID1EYSBG"/>
              </a:buBlip>
              <a:tabLst/>
            </a:pPr>
            <a:r xmlns:manifest="urn:oasis:names:tc:opendocument:xmlns:manifest:1.0">
              <a:rPr smtClean="0" lang="en-US"/>
              <a:t>Stars like our sun – with planets</a:t>
            </a:r>
          </a:p>
          <a:p>
            <a:pPr xmlns:manifest="urn:oasis:names:tc:opendocument:xmlns:manifest:1.0" lvl="1" indent="-288000" marL="864000">
              <a:buClrTx/>
              <a:buBlip>
                <a:blip r:embed="buImageL236ID1EYSBG"/>
              </a:buBlip>
              <a:tabLst/>
            </a:pPr>
            <a:r xmlns:manifest="urn:oasis:names:tc:opendocument:xmlns:manifest:1.0">
              <a:rPr smtClean="0" lang="en-US"/>
              <a:t>Infinite number of inhabited worlds</a:t>
            </a:r>
          </a:p>
          <a:p>
            <a:pPr xmlns:manifest="urn:oasis:names:tc:opendocument:xmlns:manifest:1.0" indent="-324000" marL="432000">
              <a:buClrTx/>
              <a:buBlip>
                <a:blip r:embed="buImageL237ID1EYSBG"/>
              </a:buBlip>
              <a:tabLst/>
            </a:pPr>
            <a:r xmlns:manifest="urn:oasis:names:tc:opendocument:xmlns:manifest:1.0">
              <a:rPr smtClean="0" lang="en-US"/>
              <a:t>Burned at stake</a:t>
            </a:r>
          </a:p>
        </p:txBody>
      </p:sp>
      <p:pic>
        <p:nvPicPr>
          <p:cNvPr id="5" name="Placeholder 3" descr="10000000000000DC00000191FDE9E6EE.png"/>
          <p:cNvPicPr>
            <a:picLocks noChangeAspect="1" noGrp="1"/>
          </p:cNvPicPr>
          <p:nvPr/>
        </p:nvPicPr>
        <p:blipFill>
          <a:blip r:embed="sl10Image4">
            <a:lum bright="0000" contrast="0000"/>
          </a:blip>
          <a:stretch>
            <a:fillRect/>
          </a:stretch>
        </p:blipFill>
        <p:spPr>
          <a:xfrm xmlns:manifest="urn:oasis:names:tc:opendocument:xmlns:manifest:1.0">
            <a:off x="7965000" y="3898800"/>
            <a:ext cx="2021400" cy="3609000"/>
          </a:xfrm>
          <a:prstGeom prst="rect">
            <a:avLst/>
          </a:prstGeom>
          <a:ln xmlns:meta="urn:oasis:names:tc:opendocument:xmlns:meta:1.0" w="0">
            <a:noFill/>
          </a:ln>
        </p:spPr>
      </p:pic>
      <p:pic>
        <p:nvPicPr>
          <p:cNvPr id="6" name="Placeholder 3" descr="1000000000000104000000A1BF3887AD.png"/>
          <p:cNvPicPr>
            <a:picLocks noChangeAspect="1" noGrp="1"/>
          </p:cNvPicPr>
          <p:nvPr/>
        </p:nvPicPr>
        <p:blipFill>
          <a:blip r:embed="sl10Image5">
            <a:lum bright="0000" contrast="0000"/>
          </a:blip>
          <a:stretch>
            <a:fillRect/>
          </a:stretch>
        </p:blipFill>
        <p:spPr>
          <a:xfrm xmlns:manifest="urn:oasis:names:tc:opendocument:xmlns:manifest:1.0">
            <a:off x="5257800" y="1168200"/>
            <a:ext cx="4716000" cy="2682000"/>
          </a:xfrm>
          <a:prstGeom prst="rect">
            <a:avLst/>
          </a:prstGeom>
          <a:ln xmlns:meta="urn:oasis:names:tc:opendocument:xmlns:meta:1.0" w="0">
            <a:noFill/>
          </a:ln>
        </p:spPr>
      </p:pic>
    </p:spTree>
  </p:cSld>
  <p:clrMapOvr>
    <a:masterClrMapping/>
  </p:clrMapOvr>
  <p:transition spd="med"/>
</p:sld>
</file>

<file path=ppt/slides/slide1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subTitle 1" id="3"/>
          <p:cNvSpPr>
            <a:spLocks noGrp="1"/>
          </p:cNvSpPr>
          <p:nvPr>
            <p:ph type="subTitle" idx="1"/>
          </p:nvPr>
        </p:nvSpPr>
        <p:spPr>
          <a:xfrm xmlns:manifest="urn:oasis:names:tc:opendocument:xmlns:manifest:1.0">
            <a:off x="1603800" y="1486800"/>
            <a:ext cx="6600600" cy="19422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lvl="1" indent="-216000" algn="ctr" marL="432000">
              <a:buNone/>
              <a:tabLst/>
            </a:pPr>
            <a:r xmlns:manifest="urn:oasis:names:tc:opendocument:xmlns:manifest:1.0">
              <a:rPr smtClean="0" lang="en-US" sz="3200" b="0" kern="0" i="0">
                <a:solidFill>
                  <a:sysClr val="windowText"/>
                </a:solidFill>
                <a:latin charset="0" typeface="Arial"/>
              </a:rPr>
              <a:t>The Rise of Classical Physics</a:t>
            </a:r>
            <a:br xmlns:manifest="urn:oasis:names:tc:opendocument:xmlns:manifest:1.0">
              <a:rPr smtClean="0"/>
            </a:br>
            <a:r xmlns:manifest="urn:oasis:names:tc:opendocument:xmlns:manifest:1.0">
              <a:rPr smtClean="0" lang="en-US" sz="3200" b="0" kern="0" i="0">
                <a:solidFill>
                  <a:sysClr val="windowText"/>
                </a:solidFill>
                <a:latin charset="0" typeface="Arial"/>
              </a:rPr>
              <a:t>(1500-1900)</a:t>
            </a:r>
          </a:p>
        </p:txBody>
      </p:sp>
    </p:spTree>
  </p:cSld>
  <p:clrMapOvr>
    <a:masterClrMapping/>
  </p:clrMapOvr>
  <p:transition spd="med"/>
</p:sld>
</file>

<file path=ppt/slides/slide1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2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Scientific Deduction</a:t>
            </a:r>
          </a:p>
        </p:txBody>
      </p:sp>
      <p:sp>
        <p:nvSpPr>
          <p:cNvPr name="Content Placeholder 2" id="4"/>
          <p:cNvSpPr>
            <a:spLocks noGrp="1"/>
          </p:cNvSpPr>
          <p:nvPr>
            <p:ph type="body" idx="1"/>
          </p:nvPr>
        </p:nvSpPr>
        <p:spPr>
          <a:xfrm xmlns:manifest="urn:oasis:names:tc:opendocument:xmlns:manifest:1.0">
            <a:off x="180000" y="1085760"/>
            <a:ext cx="3092400" cy="161064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b="1"/>
              <a:t>Tycho Brahe </a:t>
            </a:r>
            <a:r xmlns:manifest="urn:oasis:names:tc:opendocument:xmlns:manifest:1.0">
              <a:rPr smtClean="0" lang="en-US" sz="2400" b="1"/>
              <a:t/>
            </a:r>
            <a:br xmlns:manifest="urn:oasis:names:tc:opendocument:xmlns:manifest:1.0">
              <a:rPr smtClean="0" lang="en-US" sz="2400" b="1"/>
            </a:br>
            <a:r xmlns:manifest="urn:oasis:names:tc:opendocument:xmlns:manifest:1.0">
              <a:rPr smtClean="0" lang="en-US" sz="2400" b="1"/>
              <a:t>(1546-1601)</a:t>
            </a:r>
          </a:p>
          <a:p>
            <a:pPr xmlns:manifest="urn:oasis:names:tc:opendocument:xmlns:manifest:1.0" indent="-324000" marL="432000">
              <a:buNone/>
              <a:tabLst/>
            </a:pPr>
            <a:r xmlns:manifest="urn:oasis:names:tc:opendocument:xmlns:manifest:1.0">
              <a:rPr smtClean="0" lang="en-US" sz="2400" b="1"/>
              <a:t>Johannes Kepler</a:t>
            </a:r>
            <a:r xmlns:manifest="urn:oasis:names:tc:opendocument:xmlns:manifest:1.0">
              <a:rPr smtClean="0" lang="en-US" sz="2400" b="1"/>
              <a:t/>
            </a:r>
            <a:br xmlns:manifest="urn:oasis:names:tc:opendocument:xmlns:manifest:1.0">
              <a:rPr smtClean="0" lang="en-US" sz="2400" b="1"/>
            </a:br>
            <a:r xmlns:manifest="urn:oasis:names:tc:opendocument:xmlns:manifest:1.0">
              <a:rPr smtClean="0" lang="en-US" sz="2400" b="1"/>
              <a:t>(1571-1630)</a:t>
            </a:r>
          </a:p>
        </p:txBody>
      </p:sp>
      <p:pic>
        <p:nvPicPr>
          <p:cNvPr id="5" name="Placeholder 3" descr="100000000000013900000190398EB431.png"/>
          <p:cNvPicPr>
            <a:picLocks noChangeAspect="1" noGrp="1"/>
          </p:cNvPicPr>
          <p:nvPr/>
        </p:nvPicPr>
        <p:blipFill>
          <a:blip r:embed="sl12Image4">
            <a:lum bright="0000" contrast="0000"/>
          </a:blip>
          <a:stretch>
            <a:fillRect/>
          </a:stretch>
        </p:blipFill>
        <p:spPr>
          <a:xfrm xmlns:manifest="urn:oasis:names:tc:opendocument:xmlns:manifest:1.0">
            <a:off x="145800" y="2853000"/>
            <a:ext cx="3162600" cy="3994200"/>
          </a:xfrm>
          <a:prstGeom prst="rect">
            <a:avLst/>
          </a:prstGeom>
          <a:ln xmlns:meta="urn:oasis:names:tc:opendocument:xmlns:meta:1.0" w="0">
            <a:noFill/>
          </a:ln>
        </p:spPr>
      </p:pic>
      <p:pic>
        <p:nvPicPr>
          <p:cNvPr id="6" name="Placeholder 3" descr="10000000000000F40000014696C1B6B9.png"/>
          <p:cNvPicPr>
            <a:picLocks noChangeAspect="1" noGrp="1"/>
          </p:cNvPicPr>
          <p:nvPr/>
        </p:nvPicPr>
        <p:blipFill>
          <a:blip r:embed="sl12Image5">
            <a:lum bright="0000" contrast="0000"/>
          </a:blip>
          <a:stretch>
            <a:fillRect/>
          </a:stretch>
        </p:blipFill>
        <p:spPr>
          <a:xfrm xmlns:manifest="urn:oasis:names:tc:opendocument:xmlns:manifest:1.0">
            <a:off x="4582800" y="1926360"/>
            <a:ext cx="2323800" cy="3104640"/>
          </a:xfrm>
          <a:prstGeom prst="rect">
            <a:avLst/>
          </a:prstGeom>
          <a:ln xmlns:meta="urn:oasis:names:tc:opendocument:xmlns:meta:1.0" w="0">
            <a:noFill/>
          </a:ln>
        </p:spPr>
      </p:pic>
      <p:pic>
        <p:nvPicPr>
          <p:cNvPr id="7" name="Placeholder 3" descr="100000000000011E000000D7EFB82B5A.png"/>
          <p:cNvPicPr>
            <a:picLocks noChangeAspect="1" noGrp="1"/>
          </p:cNvPicPr>
          <p:nvPr/>
        </p:nvPicPr>
        <p:blipFill>
          <a:blip r:embed="sl12Image6">
            <a:lum bright="0000" contrast="0000"/>
          </a:blip>
          <a:stretch>
            <a:fillRect/>
          </a:stretch>
        </p:blipFill>
        <p:spPr>
          <a:xfrm xmlns:manifest="urn:oasis:names:tc:opendocument:xmlns:manifest:1.0">
            <a:off x="7154640" y="1877400"/>
            <a:ext cx="2723760" cy="2047680"/>
          </a:xfrm>
          <a:prstGeom prst="rect">
            <a:avLst/>
          </a:prstGeom>
          <a:ln xmlns:meta="urn:oasis:names:tc:opendocument:xmlns:meta:1.0" w="0">
            <a:noFill/>
          </a:ln>
        </p:spPr>
      </p:pic>
      <p:pic>
        <p:nvPicPr>
          <p:cNvPr id="8" name="Placeholder 3" descr="100000000000011C000000E25FDA1876.png"/>
          <p:cNvPicPr>
            <a:picLocks noChangeAspect="1" noGrp="1"/>
          </p:cNvPicPr>
          <p:nvPr/>
        </p:nvPicPr>
        <p:blipFill>
          <a:blip r:embed="sl12Image7">
            <a:lum bright="0000" contrast="0000"/>
          </a:blip>
          <a:stretch>
            <a:fillRect/>
          </a:stretch>
        </p:blipFill>
        <p:spPr>
          <a:xfrm xmlns:manifest="urn:oasis:names:tc:opendocument:xmlns:manifest:1.0">
            <a:off x="7135200" y="4618800"/>
            <a:ext cx="2761560" cy="2093400"/>
          </a:xfrm>
          <a:prstGeom prst="rect">
            <a:avLst/>
          </a:prstGeom>
          <a:ln xmlns:meta="urn:oasis:names:tc:opendocument:xmlns:meta:1.0" w="0">
            <a:noFill/>
          </a:ln>
        </p:spPr>
      </p:pic>
      <p:sp>
        <p:nvSpPr>
          <p:cNvPr name="Content Placeholder 2" id="9"/>
          <p:cNvSpPr>
            <a:spLocks noGrp="1"/>
          </p:cNvSpPr>
          <p:nvPr>
            <p:ph type="body" idx="1"/>
          </p:nvPr>
        </p:nvSpPr>
        <p:spPr>
          <a:xfrm xmlns:manifest="urn:oasis:names:tc:opendocument:xmlns:manifest:1.0">
            <a:off x="5772600" y="1132200"/>
            <a:ext cx="2406600" cy="9730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b="1"/>
              <a:t>Galileo Galilei </a:t>
            </a:r>
            <a:r xmlns:manifest="urn:oasis:names:tc:opendocument:xmlns:manifest:1.0">
              <a:rPr smtClean="0" lang="en-US" sz="2400" b="1"/>
              <a:t/>
            </a:r>
            <a:br xmlns:manifest="urn:oasis:names:tc:opendocument:xmlns:manifest:1.0">
              <a:rPr smtClean="0" lang="en-US" sz="2400" b="1"/>
            </a:br>
            <a:r xmlns:manifest="urn:oasis:names:tc:opendocument:xmlns:manifest:1.0">
              <a:rPr smtClean="0" lang="en-US" sz="2400" b="1"/>
              <a:t>(1564-1642)</a:t>
            </a:r>
          </a:p>
        </p:txBody>
      </p:sp>
      <p:pic>
        <p:nvPicPr>
          <p:cNvPr id="10" name="Placeholder 3" descr="100000000000012C0000012CF84CB946.png"/>
          <p:cNvPicPr>
            <a:picLocks noChangeAspect="1" noGrp="1"/>
          </p:cNvPicPr>
          <p:nvPr/>
        </p:nvPicPr>
        <p:blipFill>
          <a:blip r:embed="sl12Image9">
            <a:lum bright="0000" contrast="0000"/>
          </a:blip>
          <a:stretch>
            <a:fillRect/>
          </a:stretch>
        </p:blipFill>
        <p:spPr>
          <a:xfrm xmlns:manifest="urn:oasis:names:tc:opendocument:xmlns:manifest:1.0">
            <a:off x="5005800" y="5257800"/>
            <a:ext cx="1579320" cy="1544760"/>
          </a:xfrm>
          <a:prstGeom prst="rect">
            <a:avLst/>
          </a:prstGeom>
          <a:ln xmlns:meta="urn:oasis:names:tc:opendocument:xmlns:meta:1.0" w="0">
            <a:noFill/>
          </a:ln>
        </p:spPr>
      </p:pic>
      <p:pic>
        <p:nvPicPr>
          <p:cNvPr id="11" name="Placeholder 3" descr="1000000000000061000000682276E132.png"/>
          <p:cNvPicPr>
            <a:picLocks noChangeAspect="1" noGrp="1"/>
          </p:cNvPicPr>
          <p:nvPr/>
        </p:nvPicPr>
        <p:blipFill>
          <a:blip r:embed="sl12Image10">
            <a:lum bright="0000" contrast="0000"/>
          </a:blip>
          <a:stretch>
            <a:fillRect/>
          </a:stretch>
        </p:blipFill>
        <p:spPr>
          <a:xfrm xmlns:manifest="urn:oasis:names:tc:opendocument:xmlns:manifest:1.0">
            <a:off x="3648600" y="5473800"/>
            <a:ext cx="1152000" cy="1143000"/>
          </a:xfrm>
          <a:prstGeom prst="rect">
            <a:avLst/>
          </a:prstGeom>
          <a:ln xmlns:meta="urn:oasis:names:tc:opendocument:xmlns:meta:1.0" w="0">
            <a:noFill/>
          </a:ln>
        </p:spPr>
      </p:pic>
    </p:spTree>
  </p:cSld>
  <p:clrMapOvr>
    <a:masterClrMapping/>
  </p:clrMapOvr>
  <p:transition spd="med"/>
</p:sld>
</file>

<file path=ppt/slides/slide1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The Clockwork Universe</a:t>
            </a:r>
          </a:p>
        </p:txBody>
      </p:sp>
      <p:sp>
        <p:nvSpPr>
          <p:cNvPr name="Content Placeholder 2" id="4"/>
          <p:cNvSpPr>
            <a:spLocks noGrp="1"/>
          </p:cNvSpPr>
          <p:nvPr>
            <p:ph type="body" idx="1"/>
          </p:nvPr>
        </p:nvSpPr>
        <p:spPr>
          <a:xfrm xmlns:manifest="urn:oasis:names:tc:opendocument:xmlns:manifest:1.0">
            <a:off x="503640" y="1013400"/>
            <a:ext cx="4982760" cy="456984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b="1"/>
              <a:t>Sir Isaac Newton (1642-1727)</a:t>
            </a:r>
          </a:p>
          <a:p>
            <a:pPr xmlns:manifest="urn:oasis:names:tc:opendocument:xmlns:manifest:1.0" indent="-324000" marL="432000">
              <a:buClrTx/>
              <a:buBlip>
                <a:blip r:embed="buImageL232ID1EYSBG"/>
              </a:buBlip>
              <a:tabLst/>
            </a:pPr>
            <a:r xmlns:manifest="urn:oasis:names:tc:opendocument:xmlns:manifest:1.0">
              <a:rPr smtClean="0" lang="en-US" sz="2200" b="1"/>
              <a:t>Principia (1689) </a:t>
            </a:r>
          </a:p>
          <a:p>
            <a:pPr xmlns:manifest="urn:oasis:names:tc:opendocument:xmlns:manifest:1.0" lvl="1" indent="-288000" marL="864000">
              <a:buNone/>
              <a:tabLst/>
            </a:pPr>
            <a:r xmlns:manifest="urn:oasis:names:tc:opendocument:xmlns:manifest:1.0">
              <a:rPr smtClean="0" lang="en-US" sz="2200" b="1" i="1"/>
              <a:t>Philosophiae Naturalis Principia </a:t>
            </a:r>
            <a:r xmlns:manifest="urn:oasis:names:tc:opendocument:xmlns:manifest:1.0">
              <a:rPr smtClean="0" lang="en-US" sz="2200" b="1" i="1"/>
              <a:t/>
            </a:r>
            <a:br xmlns:manifest="urn:oasis:names:tc:opendocument:xmlns:manifest:1.0">
              <a:rPr smtClean="0" lang="en-US" sz="2200" b="1" i="1"/>
            </a:br>
            <a:r xmlns:manifest="urn:oasis:names:tc:opendocument:xmlns:manifest:1.0">
              <a:rPr smtClean="0" lang="en-US" sz="2200" b="1" i="1"/>
              <a:t>Mathematica (Mathematical </a:t>
            </a:r>
            <a:r xmlns:manifest="urn:oasis:names:tc:opendocument:xmlns:manifest:1.0">
              <a:rPr smtClean="0" lang="en-US" sz="2200" b="1" i="1"/>
              <a:t/>
            </a:r>
            <a:br xmlns:manifest="urn:oasis:names:tc:opendocument:xmlns:manifest:1.0">
              <a:rPr smtClean="0" lang="en-US" sz="2200" b="1" i="1"/>
            </a:br>
            <a:r xmlns:manifest="urn:oasis:names:tc:opendocument:xmlns:manifest:1.0">
              <a:rPr smtClean="0" lang="en-US" sz="2200" b="1" i="1"/>
              <a:t>Principles of Natural Philosophy)</a:t>
            </a:r>
            <a:r xmlns:manifest="urn:oasis:names:tc:opendocument:xmlns:manifest:1.0">
              <a:rPr smtClean="0" lang="en-US" sz="2200" b="1"/>
              <a:t> </a:t>
            </a:r>
            <a:r xmlns:manifest="urn:oasis:names:tc:opendocument:xmlns:manifest:1.0">
              <a:rPr smtClean="0" lang="en-US" sz="2200" b="1"/>
              <a:t/>
            </a:r>
            <a:br xmlns:manifest="urn:oasis:names:tc:opendocument:xmlns:manifest:1.0">
              <a:rPr smtClean="0" lang="en-US" sz="2200" b="1"/>
            </a:br>
            <a:r xmlns:manifest="urn:oasis:names:tc:opendocument:xmlns:manifest:1.0">
              <a:rPr smtClean="0" lang="en-US" sz="2200" b="1"/>
              <a:t>(1687)</a:t>
            </a:r>
          </a:p>
          <a:p>
            <a:pPr xmlns:manifest="urn:oasis:names:tc:opendocument:xmlns:manifest:1.0" lvl="1" indent="-288000" marL="864000">
              <a:buNone/>
              <a:tabLst/>
            </a:pPr>
            <a:endParaRPr xmlns:manifest="urn:oasis:names:tc:opendocument:xmlns:manifest:1.0" dirty="0" smtClean="0" sz="2200"/>
          </a:p>
          <a:p>
            <a:pPr xmlns:manifest="urn:oasis:names:tc:opendocument:xmlns:manifest:1.0" lvl="1" indent="-288000" marL="864000">
              <a:buNone/>
              <a:tabLst/>
            </a:pPr>
            <a:r xmlns:manifest="urn:oasis:names:tc:opendocument:xmlns:manifest:1.0">
              <a:rPr smtClean="0" lang="en-US" sz="2200" b="1"/>
              <a:t>Laws of Motion</a:t>
            </a:r>
          </a:p>
          <a:p>
            <a:pPr xmlns:manifest="urn:oasis:names:tc:opendocument:xmlns:manifest:1.0" lvl="1" indent="-288000" marL="864000">
              <a:buNone/>
              <a:tabLst/>
            </a:pPr>
            <a:r xmlns:manifest="urn:oasis:names:tc:opendocument:xmlns:manifest:1.0">
              <a:rPr smtClean="0" lang="en-US" sz="2200" b="1"/>
              <a:t>Law of Gravitation</a:t>
            </a:r>
          </a:p>
          <a:p>
            <a:pPr xmlns:manifest="urn:oasis:names:tc:opendocument:xmlns:manifest:1.0" lvl="1" indent="-288000" marL="864000">
              <a:buNone/>
              <a:tabLst/>
            </a:pPr>
            <a:r xmlns:manifest="urn:oasis:names:tc:opendocument:xmlns:manifest:1.0">
              <a:rPr smtClean="0" lang="en-US" sz="2200" b="1"/>
              <a:t>Kepler's Laws Explained</a:t>
            </a:r>
          </a:p>
          <a:p>
            <a:pPr xmlns:manifest="urn:oasis:names:tc:opendocument:xmlns:manifest:1.0" lvl="1" indent="-288000" marL="864000">
              <a:buNone/>
              <a:tabLst/>
            </a:pPr>
            <a:r xmlns:manifest="urn:oasis:names:tc:opendocument:xmlns:manifest:1.0">
              <a:rPr smtClean="0" lang="en-US" sz="2200" b="1"/>
              <a:t>Calculus (with Leibniz)</a:t>
            </a:r>
          </a:p>
        </p:txBody>
      </p:sp>
      <p:pic>
        <p:nvPicPr>
          <p:cNvPr id="5" name="Placeholder 3" descr="10000000000001E1000002572468EF0F.png"/>
          <p:cNvPicPr>
            <a:picLocks noChangeAspect="1" noGrp="1"/>
          </p:cNvPicPr>
          <p:nvPr/>
        </p:nvPicPr>
        <p:blipFill>
          <a:blip r:embed="sl13Image4">
            <a:lum bright="0000" contrast="0000"/>
          </a:blip>
          <a:stretch>
            <a:fillRect/>
          </a:stretch>
        </p:blipFill>
        <p:spPr>
          <a:xfrm xmlns:manifest="urn:oasis:names:tc:opendocument:xmlns:manifest:1.0">
            <a:off x="5799600" y="936720"/>
            <a:ext cx="3958200" cy="4765680"/>
          </a:xfrm>
          <a:prstGeom prst="rect">
            <a:avLst/>
          </a:prstGeom>
          <a:ln xmlns:meta="urn:oasis:names:tc:opendocument:xmlns:meta:1.0" w="0">
            <a:noFill/>
          </a:ln>
        </p:spPr>
      </p:pic>
      <p:sp xmlns:meta="urn:oasis:names:tc:opendocument:xmlns:meta:1.0">
        <p:nvSpPr>
          <p:cNvPr id="6" name="TextBox 5"/>
          <p:cNvSpPr/>
          <p:nvPr/>
        </p:nvSpPr>
        <p:spPr>
          <a:xfrm xmlns:manifest="urn:oasis:names:tc:opendocument:xmlns:manifest:1.0">
            <a:off x="228240" y="7197840"/>
            <a:ext cx="9848160" cy="3175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600" b="0" kern="0" i="0">
                <a:solidFill xmlns:manifest="urn:oasis:names:tc:opendocument:xmlns:manifest:1.0">
                  <a:sysClr val="windowText"/>
                </a:solidFill>
                <a:latin xmlns:manifest="urn:oasis:names:tc:opendocument:xmlns:manifest:1.0" charset="0" typeface="Arial"/>
                <a:hlinkClick r:id="text-box5Link1"/>
              </a:rPr>
              <a:t>http://upload.wikimedia.org/wikipedia/commons/thumb/b/b2/Isaac_Newton.jpeg/481px-Isaac_Newton.jpeg</a:t>
            </a:r>
            <a:r>
              <a:rPr smtClean="0" lang="en-US" sz="1600" b="0" kern="0" i="0">
                <a:solidFill xmlns:manifest="urn:oasis:names:tc:opendocument:xmlns:manifest:1.0">
                  <a:sysClr val="windowText"/>
                </a:solidFill>
                <a:latin xmlns:manifest="urn:oasis:names:tc:opendocument:xmlns:manifest:1.0" charset="0" typeface="Arial"/>
              </a:rPr>
              <a:t> </a:t>
            </a:r>
          </a:p>
        </p:txBody>
      </p:sp>
      <p:sp xmlns:meta="urn:oasis:names:tc:opendocument:xmlns:meta:1.0">
        <p:nvSpPr>
          <p:cNvPr id="7" name="TextBox 6"/>
          <p:cNvSpPr/>
          <p:nvPr/>
        </p:nvSpPr>
        <p:spPr>
          <a:xfrm xmlns:manifest="urn:oasis:names:tc:opendocument:xmlns:manifest:1.0">
            <a:off x="1249200" y="5628960"/>
            <a:ext cx="7642800" cy="12103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algn="ctr" marL="0">
              <a:spcBef>
                <a:spcPts val="0"/>
              </a:spcBef>
              <a:spcAft>
                <a:spcPts val="0"/>
              </a:spcAft>
              <a:buNone/>
              <a:tabLst>
                <a:tab pos="457200" algn="l"/>
              </a:tabLst>
            </a:pPr>
            <a:r>
              <a:rPr smtClean="0" lang="en-US" sz="2600" b="1" kern="0" i="0">
                <a:solidFill xmlns:manifest="urn:oasis:names:tc:opendocument:xmlns:manifest:1.0">
                  <a:srgbClr val="000000"/>
                </a:solidFill>
                <a:latin xmlns:manifest="urn:oasis:names:tc:opendocument:xmlns:manifest:1.0" charset="0" typeface="Times New Roman"/>
              </a:rPr>
              <a:t>Unification</a:t>
            </a:r>
            <a:r>
              <a:rPr smtClean="0" lang="en-US" sz="2600" b="0" kern="0" i="0">
                <a:solidFill xmlns:manifest="urn:oasis:names:tc:opendocument:xmlns:manifest:1.0">
                  <a:srgbClr val="000000"/>
                </a:solidFill>
                <a:latin xmlns:manifest="urn:oasis:names:tc:opendocument:xmlns:manifest:1.0" charset="0" typeface="Times New Roman"/>
              </a:rPr>
              <a:t> </a:t>
            </a:r>
            <a:r>
              <a:rPr smtClean="0" lang="en-US" sz="2600" b="0" kern="0" i="0">
                <a:solidFill xmlns:manifest="urn:oasis:names:tc:opendocument:xmlns:manifest:1.0">
                  <a:srgbClr val="000000"/>
                </a:solidFill>
                <a:latin xmlns:manifest="urn:oasis:names:tc:opendocument:xmlns:manifest:1.0" charset="0" typeface="Times New Roman"/>
              </a:rPr>
              <a:t/>
            </a:r>
            <a:br xmlns:manifest="urn:oasis:names:tc:opendocument:xmlns:manifest:1.0">
              <a:rPr smtClean="0" lang="en-US" sz="2600" b="0" i="0">
                <a:solidFill>
                  <a:srgbClr val="000000"/>
                </a:solidFill>
                <a:latin charset="0" typeface="Times New Roman"/>
              </a:rPr>
            </a:br>
            <a:r>
              <a:rPr smtClean="0" lang="en-US" sz="2600" b="0" kern="0" i="0">
                <a:solidFill xmlns:manifest="urn:oasis:names:tc:opendocument:xmlns:manifest:1.0">
                  <a:srgbClr val="000000"/>
                </a:solidFill>
                <a:latin xmlns:manifest="urn:oasis:names:tc:opendocument:xmlns:manifest:1.0" charset="0" typeface="Times New Roman"/>
              </a:rPr>
              <a:t>... the force responsible for bodies falling on the Earth </a:t>
            </a:r>
            <a:r>
              <a:rPr smtClean="0" lang="en-US" sz="2600" b="0" kern="0" i="0">
                <a:solidFill xmlns:manifest="urn:oasis:names:tc:opendocument:xmlns:manifest:1.0">
                  <a:srgbClr val="000000"/>
                </a:solidFill>
                <a:latin xmlns:manifest="urn:oasis:names:tc:opendocument:xmlns:manifest:1.0" charset="0" typeface="Times New Roman"/>
              </a:rPr>
              <a:t/>
            </a:r>
            <a:br xmlns:manifest="urn:oasis:names:tc:opendocument:xmlns:manifest:1.0">
              <a:rPr smtClean="0" lang="en-US" sz="2600" b="0" i="0">
                <a:solidFill>
                  <a:srgbClr val="000000"/>
                </a:solidFill>
                <a:latin charset="0" typeface="Times New Roman"/>
              </a:rPr>
            </a:br>
            <a:r>
              <a:rPr smtClean="0" lang="en-US" sz="2600" b="0" kern="0" i="0">
                <a:solidFill xmlns:manifest="urn:oasis:names:tc:opendocument:xmlns:manifest:1.0">
                  <a:srgbClr val="000000"/>
                </a:solidFill>
                <a:latin xmlns:manifest="urn:oasis:names:tc:opendocument:xmlns:manifest:1.0" charset="0" typeface="Times New Roman"/>
              </a:rPr>
              <a:t>is the same as that causing the moon to follow its orbit. </a:t>
            </a:r>
          </a:p>
        </p:txBody>
      </p:sp>
    </p:spTree>
  </p:cSld>
  <p:clrMapOvr>
    <a:masterClrMapping/>
  </p:clrMapOvr>
  <p:transition spd="med"/>
</p:sld>
</file>

<file path=ppt/slides/slide1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Electricity and Magnetism</a:t>
            </a:r>
          </a:p>
        </p:txBody>
      </p:sp>
      <p:sp>
        <p:nvSpPr>
          <p:cNvPr name="Content Placeholder 2" id="4"/>
          <p:cNvSpPr>
            <a:spLocks noGrp="1"/>
          </p:cNvSpPr>
          <p:nvPr>
            <p:ph type="body" idx="1"/>
          </p:nvPr>
        </p:nvSpPr>
        <p:spPr>
          <a:xfrm xmlns:manifest="urn:oasis:names:tc:opendocument:xmlns:manifest:1.0">
            <a:off x="289800" y="1013760"/>
            <a:ext cx="5425200" cy="41749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600" b="1"/>
              <a:t>Magnetism</a:t>
            </a:r>
          </a:p>
          <a:p>
            <a:pPr xmlns:manifest="urn:oasis:names:tc:opendocument:xmlns:manifest:1.0" lvl="1" indent="-288000" marL="864000">
              <a:buNone/>
              <a:tabLst/>
            </a:pPr>
            <a:r xmlns:manifest="urn:oasis:names:tc:opendocument:xmlns:manifest:1.0">
              <a:rPr smtClean="0" lang="en-US" sz="2600" b="1"/>
              <a:t>Lode stones</a:t>
            </a:r>
          </a:p>
          <a:p>
            <a:pPr xmlns:manifest="urn:oasis:names:tc:opendocument:xmlns:manifest:1.0" lvl="1" indent="-288000" marL="864000">
              <a:buNone/>
              <a:tabLst/>
            </a:pPr>
            <a:r xmlns:manifest="urn:oasis:names:tc:opendocument:xmlns:manifest:1.0">
              <a:rPr smtClean="0" lang="en-US" sz="2600" b="1"/>
              <a:t>Compasses</a:t>
            </a:r>
          </a:p>
          <a:p>
            <a:pPr xmlns:manifest="urn:oasis:names:tc:opendocument:xmlns:manifest:1.0" indent="-324000" marL="432000">
              <a:buClrTx/>
              <a:buBlip>
                <a:blip r:embed="buImageL234ID1EYSBG"/>
              </a:buBlip>
              <a:tabLst/>
            </a:pPr>
            <a:r xmlns:manifest="urn:oasis:names:tc:opendocument:xmlns:manifest:1.0">
              <a:rPr smtClean="0" lang="en-US" sz="2600" b="1"/>
              <a:t>William Gilbert (1544-1603)</a:t>
            </a:r>
          </a:p>
          <a:p>
            <a:pPr xmlns:manifest="urn:oasis:names:tc:opendocument:xmlns:manifest:1.0" indent="-324000" marL="432000">
              <a:buClrTx/>
              <a:buBlip>
                <a:blip r:embed="buImageL235ID1EYSBG"/>
              </a:buBlip>
              <a:tabLst/>
            </a:pPr>
            <a:r xmlns:manifest="urn:oasis:names:tc:opendocument:xmlns:manifest:1.0">
              <a:rPr smtClean="0" lang="en-US" sz="2600" b="1"/>
              <a:t>Thomas Browne (1605-1682)</a:t>
            </a:r>
          </a:p>
          <a:p>
            <a:pPr xmlns:manifest="urn:oasis:names:tc:opendocument:xmlns:manifest:1.0" indent="-324000" marL="432000">
              <a:buClrTx/>
              <a:buBlip>
                <a:blip r:embed="buImageL236ID1EYSBG"/>
              </a:buBlip>
              <a:tabLst/>
            </a:pPr>
            <a:r xmlns:manifest="urn:oasis:names:tc:opendocument:xmlns:manifest:1.0">
              <a:rPr smtClean="0" lang="en-US" sz="2600" b="1"/>
              <a:t>Benjamin Franklin (1706-1790)</a:t>
            </a:r>
          </a:p>
          <a:p>
            <a:pPr xmlns:manifest="urn:oasis:names:tc:opendocument:xmlns:manifest:1.0" indent="-324000" marL="432000">
              <a:buClrTx/>
              <a:buBlip>
                <a:blip r:embed="buImageL237ID1EYSBG"/>
              </a:buBlip>
              <a:tabLst/>
            </a:pPr>
            <a:r xmlns:manifest="urn:oasis:names:tc:opendocument:xmlns:manifest:1.0">
              <a:rPr smtClean="0" lang="en-US" sz="2600" b="1"/>
              <a:t>Luigi Galvani (1737-1798)</a:t>
            </a:r>
          </a:p>
          <a:p>
            <a:pPr xmlns:manifest="urn:oasis:names:tc:opendocument:xmlns:manifest:1.0" indent="-324000" marL="432000">
              <a:buClrTx/>
              <a:buBlip>
                <a:blip r:embed="buImageL238ID1EYSBG"/>
              </a:buBlip>
              <a:tabLst/>
            </a:pPr>
            <a:r xmlns:manifest="urn:oasis:names:tc:opendocument:xmlns:manifest:1.0">
              <a:rPr smtClean="0" lang="en-US" sz="2600" b="1"/>
              <a:t>Alessandro Volta (1745-1827)</a:t>
            </a:r>
          </a:p>
        </p:txBody>
      </p:sp>
      <p:pic>
        <p:nvPicPr>
          <p:cNvPr id="5" name="Placeholder 3" descr="100000000000020000000180483CC8FC.png"/>
          <p:cNvPicPr>
            <a:picLocks noChangeAspect="1" noGrp="1"/>
          </p:cNvPicPr>
          <p:nvPr/>
        </p:nvPicPr>
        <p:blipFill>
          <a:blip r:embed="sl14Image4">
            <a:lum bright="0000" contrast="0000"/>
          </a:blip>
          <a:stretch>
            <a:fillRect/>
          </a:stretch>
        </p:blipFill>
        <p:spPr>
          <a:xfrm xmlns:manifest="urn:oasis:names:tc:opendocument:xmlns:manifest:1.0">
            <a:off x="1573200" y="5247000"/>
            <a:ext cx="2478600" cy="1600200"/>
          </a:xfrm>
          <a:prstGeom prst="rect">
            <a:avLst/>
          </a:prstGeom>
          <a:ln xmlns:meta="urn:oasis:names:tc:opendocument:xmlns:meta:1.0" w="0">
            <a:noFill/>
          </a:ln>
        </p:spPr>
      </p:pic>
      <p:pic>
        <p:nvPicPr>
          <p:cNvPr id="6" name="Placeholder 3" descr="10000000000001A50000023AF4F4D175.png"/>
          <p:cNvPicPr>
            <a:picLocks noChangeAspect="1" noGrp="1"/>
          </p:cNvPicPr>
          <p:nvPr/>
        </p:nvPicPr>
        <p:blipFill>
          <a:blip r:embed="sl14Image5">
            <a:lum bright="0000" contrast="0000"/>
          </a:blip>
          <a:stretch>
            <a:fillRect/>
          </a:stretch>
        </p:blipFill>
        <p:spPr>
          <a:xfrm xmlns:manifest="urn:oasis:names:tc:opendocument:xmlns:manifest:1.0">
            <a:off x="5907600" y="1141200"/>
            <a:ext cx="4009680" cy="5428800"/>
          </a:xfrm>
          <a:prstGeom prst="rect">
            <a:avLst/>
          </a:prstGeom>
          <a:ln xmlns:meta="urn:oasis:names:tc:opendocument:xmlns:meta:1.0" w="0">
            <a:noFill/>
          </a:ln>
        </p:spPr>
      </p:pic>
    </p:spTree>
  </p:cSld>
  <p:clrMapOvr>
    <a:masterClrMapping/>
  </p:clrMapOvr>
  <p:transition spd="med"/>
</p:sld>
</file>

<file path=ppt/slides/slide1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Electromagnetism</a:t>
            </a:r>
          </a:p>
        </p:txBody>
      </p:sp>
      <p:sp>
        <p:nvSpPr>
          <p:cNvPr name="Content Placeholder 2" id="4"/>
          <p:cNvSpPr>
            <a:spLocks noGrp="1"/>
          </p:cNvSpPr>
          <p:nvPr>
            <p:ph type="body" idx="1"/>
          </p:nvPr>
        </p:nvSpPr>
        <p:spPr>
          <a:xfrm xmlns:manifest="urn:oasis:names:tc:opendocument:xmlns:manifest:1.0">
            <a:off x="228600" y="941400"/>
            <a:ext cx="5486400" cy="39564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tab pos="889200" algn="l"/>
              </a:tabLst>
            </a:pPr>
            <a:r xmlns:manifest="urn:oasis:names:tc:opendocument:xmlns:manifest:1.0">
              <a:rPr smtClean="0" lang="en-US" sz="2400" b="1">
                <a:solidFill>
                  <a:srgbClr val="000000"/>
                </a:solidFill>
                <a:latin charset="0" typeface="Times New Roman"/>
              </a:rPr>
              <a:t>André-Marie Ampère,  (1775 - 1836)</a:t>
            </a:r>
          </a:p>
          <a:p>
            <a:pPr xmlns:manifest="urn:oasis:names:tc:opendocument:xmlns:manifest:1.0" indent="-324000" marL="432000">
              <a:buClrTx/>
              <a:buBlip>
                <a:blip r:embed="buImageL232ID1EYSBG"/>
              </a:buBlip>
              <a:tabLst>
                <a:tab pos="889200" algn="l"/>
              </a:tabLst>
            </a:pPr>
            <a:r xmlns:manifest="urn:oasis:names:tc:opendocument:xmlns:manifest:1.0">
              <a:rPr smtClean="0" lang="en-US" sz="2400" b="1">
                <a:solidFill>
                  <a:srgbClr val="000000"/>
                </a:solidFill>
                <a:latin charset="0" typeface="Times New Roman"/>
              </a:rPr>
              <a:t>Hans Oersted (1777-1851) </a:t>
            </a:r>
            <a:r xmlns:manifest="urn:oasis:names:tc:opendocument:xmlns:manifest:1.0">
              <a:rPr smtClean="0" lang="en-US" sz="2400" b="1">
                <a:solidFill>
                  <a:srgbClr val="000000"/>
                </a:solidFill>
                <a:latin charset="0" typeface="Times New Roman"/>
              </a:rPr>
              <a:t/>
            </a:r>
            <a:br xmlns:manifest="urn:oasis:names:tc:opendocument:xmlns:manifest:1.0">
              <a:rPr smtClean="0" lang="en-US" sz="2400" b="1">
                <a:solidFill>
                  <a:srgbClr val="000000"/>
                </a:solidFill>
                <a:latin charset="0" typeface="Times New Roman"/>
              </a:rPr>
            </a:br>
            <a:r xmlns:manifest="urn:oasis:names:tc:opendocument:xmlns:manifest:1.0">
              <a:rPr smtClean="0" lang="en-US" sz="2400" b="1">
                <a:solidFill>
                  <a:srgbClr val="000000"/>
                </a:solidFill>
                <a:latin charset="0" typeface="Times New Roman"/>
              </a:rPr>
              <a:t>     current deflects compass needles</a:t>
            </a:r>
          </a:p>
          <a:p>
            <a:pPr xmlns:manifest="urn:oasis:names:tc:opendocument:xmlns:manifest:1.0" indent="-324000" marL="432000">
              <a:buClrTx/>
              <a:buBlip>
                <a:blip r:embed="buImageL233ID1EYSBG"/>
              </a:buBlip>
              <a:tabLst>
                <a:tab pos="889200" algn="l"/>
              </a:tabLst>
            </a:pPr>
            <a:r xmlns:manifest="urn:oasis:names:tc:opendocument:xmlns:manifest:1.0">
              <a:rPr smtClean="0" lang="en-US" sz="2400" b="1">
                <a:solidFill>
                  <a:srgbClr val="000000"/>
                </a:solidFill>
                <a:latin charset="0" typeface="Times New Roman"/>
              </a:rPr>
              <a:t>Georg Simon Ohm (1789-1854)</a:t>
            </a:r>
          </a:p>
          <a:p>
            <a:pPr xmlns:manifest="urn:oasis:names:tc:opendocument:xmlns:manifest:1.0" indent="-324000" marL="432000">
              <a:buClrTx/>
              <a:buBlip>
                <a:blip r:embed="buImageL234ID1EYSBG"/>
              </a:buBlip>
              <a:tabLst>
                <a:tab pos="889200" algn="l"/>
              </a:tabLst>
            </a:pPr>
            <a:r xmlns:manifest="urn:oasis:names:tc:opendocument:xmlns:manifest:1.0">
              <a:rPr smtClean="0" lang="en-US" sz="2400" b="1">
                <a:solidFill>
                  <a:srgbClr val="000000"/>
                </a:solidFill>
                <a:latin charset="0" typeface="Times New Roman"/>
              </a:rPr>
              <a:t>Joseph Henry (1797-1878) electromagnetic induction, first motor, telegraph</a:t>
            </a:r>
          </a:p>
          <a:p>
            <a:pPr xmlns:manifest="urn:oasis:names:tc:opendocument:xmlns:manifest:1.0" indent="-324000" marL="432000">
              <a:buClrTx/>
              <a:buBlip>
                <a:blip r:embed="buImageL235ID1EYSBG"/>
              </a:buBlip>
              <a:tabLst>
                <a:tab pos="889200" algn="l"/>
              </a:tabLst>
            </a:pPr>
            <a:r xmlns:manifest="urn:oasis:names:tc:opendocument:xmlns:manifest:1.0">
              <a:rPr smtClean="0" lang="en-US" sz="2400" b="1">
                <a:solidFill>
                  <a:srgbClr val="000000"/>
                </a:solidFill>
                <a:latin charset="0" typeface="Times New Roman"/>
              </a:rPr>
              <a:t>Michael Faraday (1791-1867) </a:t>
            </a:r>
            <a:r xmlns:manifest="urn:oasis:names:tc:opendocument:xmlns:manifest:1.0">
              <a:rPr smtClean="0" lang="en-US" sz="2400" b="1">
                <a:solidFill>
                  <a:srgbClr val="000000"/>
                </a:solidFill>
                <a:latin charset="0" typeface="Times New Roman"/>
              </a:rPr>
              <a:t/>
            </a:r>
            <a:br xmlns:manifest="urn:oasis:names:tc:opendocument:xmlns:manifest:1.0">
              <a:rPr smtClean="0" lang="en-US" sz="2400" b="1">
                <a:solidFill>
                  <a:srgbClr val="000000"/>
                </a:solidFill>
                <a:latin charset="0" typeface="Times New Roman"/>
              </a:rPr>
            </a:br>
            <a:r xmlns:manifest="urn:oasis:names:tc:opendocument:xmlns:manifest:1.0">
              <a:rPr smtClean="0" lang="en-US" sz="2400" b="1">
                <a:solidFill>
                  <a:srgbClr val="000000"/>
                </a:solidFill>
                <a:latin charset="0" typeface="Times New Roman"/>
              </a:rPr>
              <a:t>electrolysis, motors, induction coils, ... </a:t>
            </a:r>
          </a:p>
        </p:txBody>
      </p:sp>
      <p:pic>
        <p:nvPicPr>
          <p:cNvPr id="5" name="Placeholder 3" descr="10000000000002800000015ACF36A2C0.png"/>
          <p:cNvPicPr>
            <a:picLocks noChangeAspect="1" noGrp="1"/>
          </p:cNvPicPr>
          <p:nvPr/>
        </p:nvPicPr>
        <p:blipFill>
          <a:blip r:embed="sl15Image4">
            <a:lum bright="0000" contrast="0000"/>
          </a:blip>
          <a:stretch>
            <a:fillRect/>
          </a:stretch>
        </p:blipFill>
        <p:spPr>
          <a:xfrm xmlns:manifest="urn:oasis:names:tc:opendocument:xmlns:manifest:1.0">
            <a:off x="6172200" y="1011600"/>
            <a:ext cx="3352320" cy="1587600"/>
          </a:xfrm>
          <a:prstGeom prst="rect">
            <a:avLst/>
          </a:prstGeom>
          <a:ln xmlns:meta="urn:oasis:names:tc:opendocument:xmlns:meta:1.0" w="0">
            <a:noFill/>
          </a:ln>
        </p:spPr>
      </p:pic>
      <p:sp xmlns:meta="urn:oasis:names:tc:opendocument:xmlns:meta:1.0">
        <p:nvSpPr>
          <p:cNvPr id="6" name="TextBox 5"/>
          <p:cNvSpPr/>
          <p:nvPr/>
        </p:nvSpPr>
        <p:spPr>
          <a:xfrm xmlns:manifest="urn:oasis:names:tc:opendocument:xmlns:manifest:1.0">
            <a:off x="5006880" y="7159680"/>
            <a:ext cx="4862520" cy="3542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5Link1"/>
              </a:rPr>
              <a:t>http://hilaroad.com/camp/projects/magnet.html</a:t>
            </a:r>
            <a:r>
              <a:rPr smtClean="0" lang="en-US" sz="1800" b="0" kern="0" i="0">
                <a:solidFill xmlns:manifest="urn:oasis:names:tc:opendocument:xmlns:manifest:1.0">
                  <a:sysClr val="windowText"/>
                </a:solidFill>
                <a:latin xmlns:manifest="urn:oasis:names:tc:opendocument:xmlns:manifest:1.0" charset="0" typeface="Arial"/>
              </a:rPr>
              <a:t> </a:t>
            </a:r>
          </a:p>
        </p:txBody>
      </p:sp>
      <p:pic>
        <p:nvPicPr>
          <p:cNvPr id="7" name="Placeholder 3" descr="1000000000000280000001B736387904.png"/>
          <p:cNvPicPr>
            <a:picLocks noChangeAspect="1" noGrp="1"/>
          </p:cNvPicPr>
          <p:nvPr/>
        </p:nvPicPr>
        <p:blipFill>
          <a:blip r:embed="sl15Image6">
            <a:lum bright="0000" contrast="0000"/>
          </a:blip>
          <a:stretch>
            <a:fillRect/>
          </a:stretch>
        </p:blipFill>
        <p:spPr>
          <a:xfrm xmlns:manifest="urn:oasis:names:tc:opendocument:xmlns:manifest:1.0">
            <a:off x="1753200" y="4849200"/>
            <a:ext cx="2889000" cy="1877400"/>
          </a:xfrm>
          <a:prstGeom prst="rect">
            <a:avLst/>
          </a:prstGeom>
          <a:ln xmlns:meta="urn:oasis:names:tc:opendocument:xmlns:meta:1.0" w="0">
            <a:noFill/>
          </a:ln>
        </p:spPr>
      </p:pic>
      <p:pic>
        <p:nvPicPr>
          <p:cNvPr id="8" name="Placeholder 3" descr="10000000000001080000014664F643DB.png"/>
          <p:cNvPicPr>
            <a:picLocks noChangeAspect="1" noGrp="1"/>
          </p:cNvPicPr>
          <p:nvPr/>
        </p:nvPicPr>
        <p:blipFill>
          <a:blip r:embed="sl15Image7">
            <a:lum bright="0000" contrast="0000"/>
          </a:blip>
          <a:stretch>
            <a:fillRect/>
          </a:stretch>
        </p:blipFill>
        <p:spPr>
          <a:xfrm xmlns:manifest="urn:oasis:names:tc:opendocument:xmlns:manifest:1.0">
            <a:off x="6280200" y="3020400"/>
            <a:ext cx="3223800" cy="3609000"/>
          </a:xfrm>
          <a:prstGeom prst="rect">
            <a:avLst/>
          </a:prstGeom>
          <a:ln xmlns:meta="urn:oasis:names:tc:opendocument:xmlns:meta:1.0" w="0">
            <a:noFill/>
          </a:ln>
        </p:spPr>
      </p:pic>
    </p:spTree>
  </p:cSld>
  <p:clrMapOvr>
    <a:masterClrMapping/>
  </p:clrMapOvr>
  <p:transition spd="med"/>
</p:sld>
</file>

<file path=ppt/slides/slide1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0" y="0"/>
            <a:ext cx="71589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Electromagnetic Waves</a:t>
            </a:r>
          </a:p>
        </p:txBody>
      </p:sp>
      <p:sp>
        <p:nvSpPr>
          <p:cNvPr name="Content Placeholder 2" id="4"/>
          <p:cNvSpPr>
            <a:spLocks noGrp="1"/>
          </p:cNvSpPr>
          <p:nvPr>
            <p:ph type="body" idx="1"/>
          </p:nvPr>
        </p:nvSpPr>
        <p:spPr>
          <a:xfrm xmlns:manifest="urn:oasis:names:tc:opendocument:xmlns:manifest:1.0">
            <a:off x="395640" y="977400"/>
            <a:ext cx="5897160" cy="54100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tab pos="889200" algn="l"/>
              </a:tabLst>
            </a:pPr>
            <a:r xmlns:manifest="urn:oasis:names:tc:opendocument:xmlns:manifest:1.0">
              <a:rPr smtClean="0" lang="en-US" sz="2400" b="1">
                <a:solidFill>
                  <a:srgbClr val="000000"/>
                </a:solidFill>
                <a:latin charset="0" typeface="Times New Roman"/>
              </a:rPr>
              <a:t>James Clerk Maxwell</a:t>
            </a:r>
            <a:r xmlns:manifest="urn:oasis:names:tc:opendocument:xmlns:manifest:1.0">
              <a:rPr smtClean="0" lang="en-US" sz="2400" b="1">
                <a:solidFill>
                  <a:srgbClr val="000000"/>
                </a:solidFill>
                <a:latin charset="0" typeface="Times New Roman"/>
              </a:rPr>
              <a:t> (1831-1879)</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00"/>
                </a:solidFill>
                <a:latin charset="0" typeface="Times New Roman"/>
              </a:rPr>
              <a:t>- Theory of electromagnetism.</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00"/>
                </a:solidFill>
                <a:latin charset="0" typeface="Times New Roman"/>
              </a:rPr>
              <a:t>- Predicted the electromagnetic waves.</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00"/>
                </a:solidFill>
                <a:latin charset="0" typeface="Times New Roman"/>
              </a:rPr>
              <a:t>- Electromagnetic waves travel at </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00"/>
                </a:solidFill>
                <a:latin charset="0" typeface="Times New Roman"/>
              </a:rPr>
              <a:t>c = 299,792,458 m/s = 186,000 mi/s</a:t>
            </a:r>
          </a:p>
          <a:p>
            <a:pPr xmlns:manifest="urn:oasis:names:tc:opendocument:xmlns:manifest:1.0" indent="-324000" marL="432000">
              <a:buClrTx/>
              <a:buBlip>
                <a:blip r:embed="buImageL236ID1EYSBG"/>
              </a:buBlip>
              <a:tabLst>
                <a:tab pos="889200" algn="l"/>
              </a:tabLst>
            </a:pPr>
            <a:r xmlns:manifest="urn:oasis:names:tc:opendocument:xmlns:manifest:1.0">
              <a:rPr smtClean="0" lang="en-US" sz="2400" b="1">
                <a:solidFill>
                  <a:srgbClr val="000000"/>
                </a:solidFill>
                <a:latin charset="0" typeface="Times New Roman"/>
              </a:rPr>
              <a:t>Heinrich Hertz (1857-1894)</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00"/>
                </a:solidFill>
                <a:latin charset="0" typeface="Times New Roman"/>
              </a:rPr>
              <a:t>- sent the first radio waves (1888)</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FF"/>
                </a:solidFill>
                <a:latin charset="0" typeface="Times New Roman"/>
              </a:rPr>
              <a:t>What is the medium?</a:t>
            </a:r>
            <a:r xmlns:manifest="urn:oasis:names:tc:opendocument:xmlns:manifest:1.0">
              <a:rPr smtClean="0" lang="en-US" sz="2400" b="1">
                <a:solidFill>
                  <a:srgbClr val="0000FF"/>
                </a:solidFill>
                <a:latin charset="0" typeface="Times New Roman"/>
              </a:rPr>
              <a:t/>
            </a:r>
            <a:br xmlns:manifest="urn:oasis:names:tc:opendocument:xmlns:manifest:1.0">
              <a:rPr smtClean="0" lang="en-US" sz="2400" b="1">
                <a:solidFill>
                  <a:srgbClr val="0000FF"/>
                </a:solidFill>
                <a:latin charset="0" typeface="Times New Roman"/>
              </a:rPr>
            </a:br>
            <a:r xmlns:manifest="urn:oasis:names:tc:opendocument:xmlns:manifest:1.0">
              <a:rPr smtClean="0" lang="en-US" sz="2400" b="1">
                <a:solidFill>
                  <a:srgbClr val="0000FF"/>
                </a:solidFill>
                <a:latin charset="0" typeface="Times New Roman"/>
              </a:rPr>
              <a:t>   </a:t>
            </a:r>
            <a:r xmlns:manifest="urn:oasis:names:tc:opendocument:xmlns:manifest:1.0">
              <a:rPr smtClean="0" lang="en-US" sz="2400" b="1" i="1">
                <a:solidFill>
                  <a:srgbClr val="0000FF"/>
                </a:solidFill>
                <a:latin charset="0" typeface="Times New Roman"/>
              </a:rPr>
              <a:t>Luminiferous Aether</a:t>
            </a:r>
          </a:p>
          <a:p>
            <a:pPr xmlns:manifest="urn:oasis:names:tc:opendocument:xmlns:manifest:1.0" indent="-324000" marL="432000">
              <a:buClrTx/>
              <a:buBlip>
                <a:blip r:embed="buImageL239ID1EYSBG"/>
              </a:buBlip>
              <a:tabLst>
                <a:tab pos="889200" algn="l"/>
              </a:tabLst>
            </a:pPr>
            <a:r xmlns:manifest="urn:oasis:names:tc:opendocument:xmlns:manifest:1.0">
              <a:rPr smtClean="0" lang="en-US" sz="2400" b="1">
                <a:solidFill>
                  <a:srgbClr val="000000"/>
                </a:solidFill>
                <a:latin charset="0" typeface="Times New Roman"/>
              </a:rPr>
              <a:t>Michelson-Morley (1887)</a:t>
            </a:r>
          </a:p>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    </a:t>
            </a:r>
            <a:r xmlns:manifest="urn:oasis:names:tc:opendocument:xmlns:manifest:1.0">
              <a:rPr smtClean="0" lang="en-US" sz="2400" b="1">
                <a:solidFill>
                  <a:srgbClr val="000000"/>
                </a:solidFill>
                <a:latin charset="0" typeface="Times New Roman"/>
              </a:rPr>
              <a:t>- could not detect it.</a:t>
            </a:r>
          </a:p>
        </p:txBody>
      </p:sp>
      <p:pic>
        <p:nvPicPr>
          <p:cNvPr id="5" name="Placeholder 3" descr="1000000000000133000001907C434DC7.png"/>
          <p:cNvPicPr>
            <a:picLocks noChangeAspect="1" noGrp="1"/>
          </p:cNvPicPr>
          <p:nvPr/>
        </p:nvPicPr>
        <p:blipFill>
          <a:blip r:embed="sl16Image4">
            <a:lum bright="0000" contrast="0000"/>
          </a:blip>
          <a:stretch>
            <a:fillRect/>
          </a:stretch>
        </p:blipFill>
        <p:spPr>
          <a:xfrm xmlns:manifest="urn:oasis:names:tc:opendocument:xmlns:manifest:1.0">
            <a:off x="6868440" y="0"/>
            <a:ext cx="2923920" cy="3809520"/>
          </a:xfrm>
          <a:prstGeom prst="rect">
            <a:avLst/>
          </a:prstGeom>
          <a:ln xmlns:meta="urn:oasis:names:tc:opendocument:xmlns:meta:1.0" w="0">
            <a:noFill/>
          </a:ln>
        </p:spPr>
      </p:pic>
      <p:pic>
        <p:nvPicPr>
          <p:cNvPr id="6" name="Placeholder 3" descr="10000000000001F60000012DEBF831C2.png"/>
          <p:cNvPicPr>
            <a:picLocks noChangeAspect="1" noGrp="1"/>
          </p:cNvPicPr>
          <p:nvPr/>
        </p:nvPicPr>
        <p:blipFill>
          <a:blip r:embed="sl16Image5">
            <a:lum bright="0000" contrast="0000"/>
          </a:blip>
          <a:stretch>
            <a:fillRect/>
          </a:stretch>
        </p:blipFill>
        <p:spPr>
          <a:xfrm xmlns:manifest="urn:oasis:names:tc:opendocument:xmlns:manifest:1.0">
            <a:off x="5473440" y="3474720"/>
            <a:ext cx="4403160" cy="3383280"/>
          </a:xfrm>
          <a:prstGeom prst="rect">
            <a:avLst/>
          </a:prstGeom>
          <a:ln xmlns:meta="urn:oasis:names:tc:opendocument:xmlns:meta:1.0" w="0">
            <a:noFill/>
          </a:ln>
        </p:spPr>
      </p:pic>
    </p:spTree>
  </p:cSld>
  <p:clrMapOvr>
    <a:masterClrMapping/>
  </p:clrMapOvr>
  <p:transition spd="med"/>
</p:sld>
</file>

<file path=ppt/slides/slide1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900000" y="-216000"/>
            <a:ext cx="47541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Waves</a:t>
            </a:r>
          </a:p>
        </p:txBody>
      </p:sp>
      <p:sp>
        <p:nvSpPr>
          <p:cNvPr name="Content Placeholder 2" id="4"/>
          <p:cNvSpPr>
            <a:spLocks noGrp="1"/>
          </p:cNvSpPr>
          <p:nvPr>
            <p:ph type="body" idx="1"/>
          </p:nvPr>
        </p:nvSpPr>
        <p:spPr>
          <a:xfrm xmlns:manifest="urn:oasis:names:tc:opendocument:xmlns:manifest:1.0">
            <a:off x="228600" y="814320"/>
            <a:ext cx="3382560" cy="42148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600" b="1"/>
              <a:t>Characteristics</a:t>
            </a:r>
          </a:p>
          <a:p>
            <a:pPr xmlns:manifest="urn:oasis:names:tc:opendocument:xmlns:manifest:1.0" lvl="1" indent="-288000" marL="864000">
              <a:buNone/>
              <a:tabLst/>
            </a:pPr>
            <a:r xmlns:manifest="urn:oasis:names:tc:opendocument:xmlns:manifest:1.0">
              <a:rPr smtClean="0" lang="en-US" sz="2600"/>
              <a:t>Wavelength</a:t>
            </a:r>
          </a:p>
          <a:p>
            <a:pPr xmlns:manifest="urn:oasis:names:tc:opendocument:xmlns:manifest:1.0" lvl="1" indent="-288000" marL="864000">
              <a:buNone/>
              <a:tabLst/>
            </a:pPr>
            <a:r xmlns:manifest="urn:oasis:names:tc:opendocument:xmlns:manifest:1.0">
              <a:rPr smtClean="0" lang="en-US" sz="2600"/>
              <a:t>Frequency</a:t>
            </a:r>
          </a:p>
          <a:p>
            <a:pPr xmlns:manifest="urn:oasis:names:tc:opendocument:xmlns:manifest:1.0" lvl="1" indent="-288000" marL="864000">
              <a:buNone/>
              <a:tabLst/>
            </a:pPr>
            <a:r xmlns:manifest="urn:oasis:names:tc:opendocument:xmlns:manifest:1.0">
              <a:rPr smtClean="0" lang="en-US" sz="2600"/>
              <a:t>Wavespeed</a:t>
            </a:r>
          </a:p>
          <a:p>
            <a:pPr xmlns:manifest="urn:oasis:names:tc:opendocument:xmlns:manifest:1.0" indent="-324000" marL="432000">
              <a:buNone/>
              <a:tabLst/>
            </a:pPr>
            <a:r xmlns:manifest="urn:oasis:names:tc:opendocument:xmlns:manifest:1.0">
              <a:rPr smtClean="0" lang="en-US" sz="2600" b="1"/>
              <a:t>Behavior</a:t>
            </a:r>
          </a:p>
          <a:p>
            <a:pPr xmlns:manifest="urn:oasis:names:tc:opendocument:xmlns:manifest:1.0" lvl="1" indent="-288000" marL="864000">
              <a:buNone/>
              <a:tabLst/>
            </a:pPr>
            <a:r xmlns:manifest="urn:oasis:names:tc:opendocument:xmlns:manifest:1.0">
              <a:rPr smtClean="0" lang="en-US" sz="2600"/>
              <a:t>Superposition</a:t>
            </a:r>
          </a:p>
          <a:p>
            <a:pPr xmlns:manifest="urn:oasis:names:tc:opendocument:xmlns:manifest:1.0" lvl="1" indent="-288000" marL="864000">
              <a:buNone/>
              <a:tabLst/>
            </a:pPr>
            <a:r xmlns:manifest="urn:oasis:names:tc:opendocument:xmlns:manifest:1.0">
              <a:rPr smtClean="0" lang="en-US" sz="2600"/>
              <a:t>Interference</a:t>
            </a:r>
          </a:p>
          <a:p>
            <a:pPr xmlns:manifest="urn:oasis:names:tc:opendocument:xmlns:manifest:1.0" lvl="1" indent="-288000" marL="864000">
              <a:buNone/>
              <a:tabLst/>
            </a:pPr>
            <a:r xmlns:manifest="urn:oasis:names:tc:opendocument:xmlns:manifest:1.0">
              <a:rPr smtClean="0" lang="en-US" sz="2600"/>
              <a:t>Diffraction</a:t>
            </a:r>
          </a:p>
        </p:txBody>
      </p:sp>
      <p:pic>
        <p:nvPicPr>
          <p:cNvPr id="6" name="Placeholder 3" descr="1000000000000258000001AE655BD933.png"/>
          <p:cNvPicPr>
            <a:picLocks noChangeAspect="1" noGrp="1"/>
          </p:cNvPicPr>
          <p:nvPr/>
        </p:nvPicPr>
        <p:blipFill>
          <a:blip r:embed="sl17Image5">
            <a:lum bright="0000" contrast="0000"/>
          </a:blip>
          <a:stretch>
            <a:fillRect/>
          </a:stretch>
        </p:blipFill>
        <p:spPr>
          <a:xfrm xmlns:manifest="urn:oasis:names:tc:opendocument:xmlns:manifest:1.0">
            <a:off x="4415400" y="3261240"/>
            <a:ext cx="5254200" cy="3548160"/>
          </a:xfrm>
          <a:prstGeom prst="rect">
            <a:avLst/>
          </a:prstGeom>
          <a:ln xmlns:meta="urn:oasis:names:tc:opendocument:xmlns:meta:1.0" w="0">
            <a:noFill/>
          </a:ln>
        </p:spPr>
      </p:pic>
      <p:pic>
        <p:nvPicPr>
          <p:cNvPr id="7" name="Placeholder 3" descr="10000000000001B7000001293A5F6420.png"/>
          <p:cNvPicPr>
            <a:picLocks noChangeAspect="1" noGrp="1"/>
          </p:cNvPicPr>
          <p:nvPr/>
        </p:nvPicPr>
        <p:blipFill>
          <a:blip r:embed="sl17Image6">
            <a:lum bright="0000" contrast="0000"/>
          </a:blip>
          <a:stretch>
            <a:fillRect/>
          </a:stretch>
        </p:blipFill>
        <p:spPr>
          <a:xfrm xmlns:manifest="urn:oasis:names:tc:opendocument:xmlns:manifest:1.0">
            <a:off x="685800" y="4921200"/>
            <a:ext cx="2946600" cy="1936800"/>
          </a:xfrm>
          <a:prstGeom prst="rect">
            <a:avLst/>
          </a:prstGeom>
          <a:ln xmlns:meta="urn:oasis:names:tc:opendocument:xmlns:meta:1.0" w="0">
            <a:noFill/>
          </a:ln>
        </p:spPr>
      </p:pic>
      <p:pic>
        <p:nvPicPr>
          <p:cNvPr id="8" name="Placeholder 3" descr="10000000000001F400000177FC3CDC2D.png"/>
          <p:cNvPicPr>
            <a:picLocks noChangeAspect="1" noGrp="1"/>
          </p:cNvPicPr>
          <p:nvPr/>
        </p:nvPicPr>
        <p:blipFill>
          <a:blip r:embed="sl17Image7">
            <a:lum bright="0000" contrast="0000"/>
          </a:blip>
          <a:stretch>
            <a:fillRect/>
          </a:stretch>
        </p:blipFill>
        <p:spPr>
          <a:xfrm xmlns:manifest="urn:oasis:names:tc:opendocument:xmlns:manifest:1.0">
            <a:off x="5943600" y="181800"/>
            <a:ext cx="4027680" cy="3018600"/>
          </a:xfrm>
          <a:prstGeom prst="rect">
            <a:avLst/>
          </a:prstGeom>
          <a:ln xmlns:meta="urn:oasis:names:tc:opendocument:xmlns:meta:1.0" w="0">
            <a:noFill/>
          </a:ln>
        </p:spPr>
      </p:pic>
    </p:spTree>
  </p:cSld>
  <p:clrMapOvr>
    <a:masterClrMapping/>
  </p:clrMapOvr>
  <p:transition spd="med"/>
</p:sld>
</file>

<file path=ppt/slides/slide1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268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EM Spectrum</a:t>
            </a:r>
          </a:p>
        </p:txBody>
      </p:sp>
      <p:pic>
        <p:nvPicPr>
          <p:cNvPr id="4" name="Placeholder 3" descr="10000000000002A4000001903D86F819.png"/>
          <p:cNvPicPr>
            <a:picLocks noChangeAspect="1" noGrp="1"/>
          </p:cNvPicPr>
          <p:nvPr/>
        </p:nvPicPr>
        <p:blipFill>
          <a:blip r:embed="sl18Image3">
            <a:lum bright="0000" contrast="0000"/>
          </a:blip>
          <a:stretch>
            <a:fillRect/>
          </a:stretch>
        </p:blipFill>
        <p:spPr>
          <a:xfrm xmlns:manifest="urn:oasis:names:tc:opendocument:xmlns:manifest:1.0">
            <a:off x="1143360" y="1166760"/>
            <a:ext cx="7881840" cy="516384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2427480" y="6498000"/>
            <a:ext cx="559872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http://en.wikipedia.org/wiki/Electromagnetic_spectrum</a:t>
            </a:r>
            <a:r>
              <a:rPr smtClean="0" lang="en-US" sz="18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1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Spectroscopy</a:t>
            </a:r>
          </a:p>
        </p:txBody>
      </p:sp>
      <p:sp>
        <p:nvSpPr>
          <p:cNvPr name="Content Placeholder 2" id="4"/>
          <p:cNvSpPr>
            <a:spLocks noGrp="1"/>
          </p:cNvSpPr>
          <p:nvPr>
            <p:ph type="body" idx="1"/>
          </p:nvPr>
        </p:nvSpPr>
        <p:spPr>
          <a:xfrm xmlns:manifest="urn:oasis:names:tc:opendocument:xmlns:manifest:1.0">
            <a:off x="71640" y="977400"/>
            <a:ext cx="4425120" cy="41742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a:t>Ionized gas gives off radiation </a:t>
            </a:r>
          </a:p>
          <a:p>
            <a:pPr xmlns:manifest="urn:oasis:names:tc:opendocument:xmlns:manifest:1.0" indent="-324000" marL="432000">
              <a:buClrTx/>
              <a:buBlip>
                <a:blip r:embed="buImageL232ID1EYSBG"/>
              </a:buBlip>
              <a:tabLst/>
            </a:pPr>
            <a:r xmlns:manifest="urn:oasis:names:tc:opendocument:xmlns:manifest:1.0">
              <a:rPr smtClean="0" lang="en-US" sz="2400" b="1"/>
              <a:t>Johann Balmer 1885</a:t>
            </a:r>
            <a:r xmlns:manifest="urn:oasis:names:tc:opendocument:xmlns:manifest:1.0">
              <a:rPr smtClean="0" lang="en-US" sz="2400"/>
              <a:t> </a:t>
            </a:r>
          </a:p>
          <a:p>
            <a:pPr xmlns:manifest="urn:oasis:names:tc:opendocument:xmlns:manifest:1.0" indent="-324000" marL="432000">
              <a:buNone/>
              <a:tabLst/>
            </a:pPr>
            <a:r xmlns:manifest="urn:oasis:names:tc:opendocument:xmlns:manifest:1.0">
              <a:rPr smtClean="0" lang="en-US" sz="2400"/>
              <a:t>       </a:t>
            </a:r>
            <a:r xmlns:manifest="urn:oasis:names:tc:opendocument:xmlns:manifest:1.0">
              <a:rPr smtClean="0" lang="en-US" sz="2400"/>
              <a:t>Spectral Lines: Hydrogen</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a:t>       410,  434, 486, 656 nm</a:t>
            </a:r>
          </a:p>
          <a:p>
            <a:pPr xmlns:manifest="urn:oasis:names:tc:opendocument:xmlns:manifest:1.0" indent="-324000" marL="432000">
              <a:buNone/>
              <a:tabLst/>
            </a:pPr>
            <a:r xmlns:manifest="urn:oasis:names:tc:opendocument:xmlns:manifest:1.0">
              <a:rPr smtClean="0" lang="en-US" sz="2400"/>
              <a:t>       </a:t>
            </a:r>
            <a:r xmlns:manifest="urn:oasis:names:tc:opendocument:xmlns:manifest:1.0">
              <a:rPr smtClean="0" lang="en-US" sz="2400"/>
              <a:t>Empirical Formula:</a:t>
            </a:r>
          </a:p>
          <a:p>
            <a:pPr xmlns:manifest="urn:oasis:names:tc:opendocument:xmlns:manifest:1.0" indent="-324000" marL="432000">
              <a:buNone/>
              <a:tabLst/>
            </a:pPr>
            <a:r xmlns:manifest="urn:oasis:names:tc:opendocument:xmlns:manifest:1.0">
              <a:rPr smtClean="0" lang="en-US" sz="2400"/>
              <a:t>          </a:t>
            </a:r>
            <a:r xmlns:manifest="urn:oasis:names:tc:opendocument:xmlns:manifest:1.0">
              <a:rPr smtClean="0" lang="en-US" sz="2400" b="1"/>
              <a:t> </a:t>
            </a:r>
            <a:r xmlns:manifest="urn:oasis:names:tc:opendocument:xmlns:manifest:1.0">
              <a:rPr smtClean="0" lang="en-US" sz="2400" b="1">
                <a:latin charset="0" typeface="Symbol"/>
              </a:rPr>
              <a:t> </a:t>
            </a:r>
            <a:r xmlns:manifest="urn:oasis:names:tc:opendocument:xmlns:manifest:1.0">
              <a:rPr smtClean="0" lang="en-US" sz="2400" b="1">
                <a:latin charset="0" typeface="Symbol"/>
              </a:rPr>
              <a:t>l</a:t>
            </a:r>
            <a:r xmlns:manifest="urn:oasis:names:tc:opendocument:xmlns:manifest:1.0">
              <a:rPr smtClean="0" lang="en-US" sz="2400" b="1"/>
              <a:t> = R (1/4 – 1/n</a:t>
            </a:r>
            <a:r xmlns:manifest="urn:oasis:names:tc:opendocument:xmlns:manifest:1.0">
              <a:rPr smtClean="0" lang="en-US" sz="2400" baseline="58000" b="1"/>
              <a:t>2</a:t>
            </a:r>
            <a:r xmlns:manifest="urn:oasis:names:tc:opendocument:xmlns:manifest:1.0">
              <a:rPr smtClean="0" lang="en-US" sz="2400" b="1"/>
              <a:t>)</a:t>
            </a:r>
          </a:p>
          <a:p>
            <a:pPr xmlns:manifest="urn:oasis:names:tc:opendocument:xmlns:manifest:1.0" indent="-324000" marL="432000">
              <a:buNone/>
              <a:tabLst/>
            </a:pPr>
            <a:r xmlns:manifest="urn:oasis:names:tc:opendocument:xmlns:manifest:1.0">
              <a:rPr smtClean="0" lang="en-US" sz="2400" b="1"/>
              <a:t>       </a:t>
            </a:r>
            <a:r xmlns:manifest="urn:oasis:names:tc:opendocument:xmlns:manifest:1.0">
              <a:rPr smtClean="0" lang="en-US" sz="2400"/>
              <a:t>Predicted 5th-7th lines</a:t>
            </a:r>
          </a:p>
          <a:p>
            <a:pPr xmlns:manifest="urn:oasis:names:tc:opendocument:xmlns:manifest:1.0" indent="-324000" marL="432000">
              <a:buClrTx/>
              <a:buBlip>
                <a:blip r:embed="buImageL237ID1EYSBG"/>
              </a:buBlip>
              <a:tabLst/>
            </a:pPr>
            <a:r xmlns:manifest="urn:oasis:names:tc:opendocument:xmlns:manifest:1.0">
              <a:rPr smtClean="0" lang="en-US" sz="2400" b="1"/>
              <a:t>Lyman and Paschen Series </a:t>
            </a:r>
            <a:r xmlns:manifest="urn:oasis:names:tc:opendocument:xmlns:manifest:1.0">
              <a:rPr smtClean="0" lang="en-US" sz="2400"/>
              <a:t> </a:t>
            </a:r>
          </a:p>
        </p:txBody>
      </p:sp>
      <p:pic>
        <p:nvPicPr>
          <p:cNvPr id="5" name="Placeholder 3" descr="10000000000001900000012CCADB932D.png"/>
          <p:cNvPicPr>
            <a:picLocks noChangeAspect="1" noGrp="1"/>
          </p:cNvPicPr>
          <p:nvPr/>
        </p:nvPicPr>
        <p:blipFill>
          <a:blip r:embed="sl19Image4">
            <a:lum bright="0000" contrast="0000"/>
          </a:blip>
          <a:stretch>
            <a:fillRect/>
          </a:stretch>
        </p:blipFill>
        <p:spPr>
          <a:xfrm xmlns:manifest="urn:oasis:names:tc:opendocument:xmlns:manifest:1.0">
            <a:off x="4735080" y="1041480"/>
            <a:ext cx="5238720" cy="3723120"/>
          </a:xfrm>
          <a:prstGeom prst="rect">
            <a:avLst/>
          </a:prstGeom>
          <a:ln xmlns:meta="urn:oasis:names:tc:opendocument:xmlns:meta:1.0" w="0">
            <a:noFill/>
          </a:ln>
        </p:spPr>
      </p:pic>
      <p:pic>
        <p:nvPicPr>
          <p:cNvPr id="6" name="Placeholder 3" descr="100000000000024700000099CD38DA7F.png"/>
          <p:cNvPicPr>
            <a:picLocks noChangeAspect="1" noGrp="1"/>
          </p:cNvPicPr>
          <p:nvPr/>
        </p:nvPicPr>
        <p:blipFill>
          <a:blip r:embed="sl19Image5">
            <a:lum bright="0000" contrast="0000"/>
          </a:blip>
          <a:stretch>
            <a:fillRect/>
          </a:stretch>
        </p:blipFill>
        <p:spPr>
          <a:xfrm xmlns:manifest="urn:oasis:names:tc:opendocument:xmlns:manifest:1.0">
            <a:off x="228600" y="5126400"/>
            <a:ext cx="5245200" cy="1323000"/>
          </a:xfrm>
          <a:prstGeom prst="rect">
            <a:avLst/>
          </a:prstGeom>
          <a:ln xmlns:meta="urn:oasis:names:tc:opendocument:xmlns:meta:1.0" w="0">
            <a:noFill/>
          </a:ln>
        </p:spPr>
      </p:pic>
      <p:pic>
        <p:nvPicPr>
          <p:cNvPr id="7" name="Placeholder 3" descr="1000000000000240000000E12763B7A5.png"/>
          <p:cNvPicPr>
            <a:picLocks noChangeAspect="1" noGrp="1"/>
          </p:cNvPicPr>
          <p:nvPr/>
        </p:nvPicPr>
        <p:blipFill>
          <a:blip r:embed="sl19Image6">
            <a:lum bright="0000" contrast="0000"/>
          </a:blip>
          <a:stretch>
            <a:fillRect/>
          </a:stretch>
        </p:blipFill>
        <p:spPr>
          <a:xfrm xmlns:manifest="urn:oasis:names:tc:opendocument:xmlns:manifest:1.0">
            <a:off x="5727600" y="5073480"/>
            <a:ext cx="4114800" cy="1447920"/>
          </a:xfrm>
          <a:prstGeom prst="rect">
            <a:avLst/>
          </a:prstGeom>
          <a:ln xmlns:meta="urn:oasis:names:tc:opendocument:xmlns:meta:1.0" w="0">
            <a:noFill/>
          </a:ln>
        </p:spPr>
      </p:pic>
    </p:spTree>
  </p:cSld>
  <p:clrMapOvr>
    <a:masterClrMapping/>
  </p:clrMapOvr>
  <p:transition spd="med"/>
</p:sld>
</file>

<file path=ppt/slides/slide2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Laws of Thermodynamics</a:t>
            </a:r>
          </a:p>
        </p:txBody>
      </p:sp>
      <p:sp>
        <p:nvSpPr>
          <p:cNvPr name="Content Placeholder 2" id="4"/>
          <p:cNvSpPr>
            <a:spLocks noGrp="1"/>
          </p:cNvSpPr>
          <p:nvPr>
            <p:ph type="body" idx="1"/>
          </p:nvPr>
        </p:nvSpPr>
        <p:spPr>
          <a:xfrm xmlns:manifest="urn:oasis:names:tc:opendocument:xmlns:manifest:1.0">
            <a:off x="215640" y="1410120"/>
            <a:ext cx="9614160" cy="51318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400" b="1"/>
              <a:t>James Joule (1818-1889) </a:t>
            </a:r>
            <a:r xmlns:manifest="urn:oasis:names:tc:opendocument:xmlns:manifest:1.0">
              <a:rPr smtClean="0" lang="en-US" sz="2400" b="1"/>
              <a:t/>
            </a:r>
            <a:br xmlns:manifest="urn:oasis:names:tc:opendocument:xmlns:manifest:1.0">
              <a:rPr smtClean="0" lang="en-US" sz="2400" b="1"/>
            </a:br>
            <a:r xmlns:manifest="urn:oasis:names:tc:opendocument:xmlns:manifest:1.0">
              <a:rPr smtClean="0" lang="en-US" sz="2400"/>
              <a:t>Mechanical Equivalent of Heat </a:t>
            </a:r>
          </a:p>
          <a:p>
            <a:pPr xmlns:manifest="urn:oasis:names:tc:opendocument:xmlns:manifest:1.0" indent="-324000" marL="432000">
              <a:buClrTx/>
              <a:buBlip>
                <a:blip r:embed="buImageL232ID1EYSBG"/>
              </a:buBlip>
              <a:tabLst/>
            </a:pPr>
            <a:r xmlns:manifest="urn:oasis:names:tc:opendocument:xmlns:manifest:1.0">
              <a:rPr smtClean="0" lang="en-US" sz="2400" b="1"/>
              <a:t>Engines: Watt, Carnot, Kelvin, Clausius, Carnot</a:t>
            </a:r>
          </a:p>
          <a:p>
            <a:pPr xmlns:manifest="urn:oasis:names:tc:opendocument:xmlns:manifest:1.0" indent="-324000" marL="432000">
              <a:buClrTx/>
              <a:buBlip>
                <a:blip r:embed="buImageL233ID1EYSBG"/>
              </a:buBlip>
              <a:tabLst/>
            </a:pPr>
            <a:r xmlns:manifest="urn:oasis:names:tc:opendocument:xmlns:manifest:1.0">
              <a:rPr smtClean="0" lang="en-US" sz="2400" b="1"/>
              <a:t>Entropy and the Arrow of Time</a:t>
            </a:r>
          </a:p>
          <a:p>
            <a:pPr xmlns:manifest="urn:oasis:names:tc:opendocument:xmlns:manifest:1.0" indent="-324000" marL="432000">
              <a:buClrTx/>
              <a:buBlip>
                <a:blip r:embed="buImageL234ID1EYSBG"/>
              </a:buBlip>
              <a:tabLst/>
            </a:pPr>
            <a:r xmlns:manifest="urn:oasis:names:tc:opendocument:xmlns:manifest:1.0">
              <a:rPr smtClean="0" lang="en-US" sz="2400" b="1"/>
              <a:t>Laws of Thermodynamics</a:t>
            </a:r>
          </a:p>
          <a:p>
            <a:pPr xmlns:manifest="urn:oasis:names:tc:opendocument:xmlns:manifest:1.0" lvl="1" indent="-288000" marL="864000">
              <a:buNone/>
              <a:tabLst/>
            </a:pPr>
            <a:r xmlns:manifest="urn:oasis:names:tc:opendocument:xmlns:manifest:1.0">
              <a:rPr smtClean="0" lang="en-US" sz="2400"/>
              <a:t>1. Adding heat energy or doing work on a body increases internal energy.</a:t>
            </a:r>
          </a:p>
          <a:p>
            <a:pPr xmlns:manifest="urn:oasis:names:tc:opendocument:xmlns:manifest:1.0" lvl="1" indent="-288000" marL="864000">
              <a:buNone/>
              <a:tabLst/>
            </a:pPr>
            <a:r xmlns:manifest="urn:oasis:names:tc:opendocument:xmlns:manifest:1.0">
              <a:rPr smtClean="0" lang="en-US" sz="2400"/>
              <a:t>2. A body will not spontaneously get hotter.</a:t>
            </a:r>
          </a:p>
          <a:p>
            <a:pPr xmlns:manifest="urn:oasis:names:tc:opendocument:xmlns:manifest:1.0" indent="-324000" marL="432000">
              <a:buClrTx/>
              <a:buBlip>
                <a:blip r:embed="buImageL237ID1EYSBG"/>
              </a:buBlip>
              <a:tabLst/>
            </a:pPr>
            <a:r xmlns:manifest="urn:oasis:names:tc:opendocument:xmlns:manifest:1.0">
              <a:rPr smtClean="0" lang="en-US" sz="2400" b="1"/>
              <a:t>Joseph Stefan (1835-1893)</a:t>
            </a:r>
            <a:r xmlns:manifest="urn:oasis:names:tc:opendocument:xmlns:manifest:1.0">
              <a:rPr smtClean="0" lang="en-US" sz="2400"/>
              <a:t> and </a:t>
            </a:r>
            <a:r xmlns:manifest="urn:oasis:names:tc:opendocument:xmlns:manifest:1.0">
              <a:rPr smtClean="0" lang="en-US" sz="2400" b="1"/>
              <a:t>Ludwig Boltzmann (1844-1906)</a:t>
            </a:r>
          </a:p>
          <a:p>
            <a:pPr xmlns:manifest="urn:oasis:names:tc:opendocument:xmlns:manifest:1.0" lvl="1" indent="-288000" marL="864000">
              <a:buNone/>
              <a:tabLst/>
            </a:pPr>
            <a:r xmlns:manifest="urn:oasis:names:tc:opendocument:xmlns:manifest:1.0">
              <a:rPr smtClean="0" lang="en-US" sz="2400" b="1"/>
              <a:t>Heated bodies Radiate  - Stefan-Boltzmann Law</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a:t>Radiation from blackbody proportional to T</a:t>
            </a:r>
            <a:r xmlns:manifest="urn:oasis:names:tc:opendocument:xmlns:manifest:1.0">
              <a:rPr smtClean="0" lang="en-US" sz="2400" baseline="58000"/>
              <a:t>4</a:t>
            </a:r>
            <a:r xmlns:manifest="urn:oasis:names:tc:opendocument:xmlns:manifest:1.0">
              <a:rPr smtClean="0" lang="en-US" sz="2400"/>
              <a:t>.</a:t>
            </a:r>
          </a:p>
          <a:p>
            <a:pPr xmlns:manifest="urn:oasis:names:tc:opendocument:xmlns:manifest:1.0" indent="-324000" marL="432000">
              <a:buClrTx/>
              <a:buBlip>
                <a:blip r:embed="buImageL239ID1EYSBG"/>
              </a:buBlip>
              <a:tabLst/>
            </a:pPr>
            <a:r xmlns:manifest="urn:oasis:names:tc:opendocument:xmlns:manifest:1.0">
              <a:rPr smtClean="0" lang="en-US" sz="2400" b="1"/>
              <a:t>Maxwell-Boltzmann Statistical Mechanics – Bah Humbug!</a:t>
            </a:r>
          </a:p>
        </p:txBody>
      </p:sp>
      <p:pic>
        <p:nvPicPr>
          <p:cNvPr id="5" name="Placeholder 3" descr="10000000000000D8000000DFB1609475.png"/>
          <p:cNvPicPr>
            <a:picLocks noChangeAspect="1" noGrp="1"/>
          </p:cNvPicPr>
          <p:nvPr/>
        </p:nvPicPr>
        <p:blipFill>
          <a:blip r:embed="sl20Image4">
            <a:lum bright="0000" contrast="0000"/>
          </a:blip>
          <a:stretch>
            <a:fillRect/>
          </a:stretch>
        </p:blipFill>
        <p:spPr>
          <a:xfrm xmlns:manifest="urn:oasis:names:tc:opendocument:xmlns:manifest:1.0">
            <a:off x="7531200" y="1533600"/>
            <a:ext cx="2057400" cy="2124000"/>
          </a:xfrm>
          <a:prstGeom prst="rect">
            <a:avLst/>
          </a:prstGeom>
          <a:ln xmlns:meta="urn:oasis:names:tc:opendocument:xmlns:meta:1.0" w="0">
            <a:noFill/>
          </a:ln>
        </p:spPr>
      </p:pic>
    </p:spTree>
  </p:cSld>
  <p:clrMapOvr>
    <a:masterClrMapping/>
  </p:clrMapOvr>
  <p:transition spd="med"/>
</p:sld>
</file>

<file path=ppt/slides/slide2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r>
              <a:rPr smtClean="0">
                <a:latin charset="0" typeface="Arial"/>
              </a:rPr>
              <a:t/>
            </a:r>
          </a:p>
        </p:txBody>
      </p:sp>
      <p:sp>
        <p:nvSpPr>
          <p:cNvPr name="subTitle 1" id="4"/>
          <p:cNvSpPr>
            <a:spLocks noGrp="1"/>
          </p:cNvSpPr>
          <p:nvPr>
            <p:ph type="subTitle" idx="1"/>
          </p:nvPr>
        </p:nvSpPr>
        <p:spPr>
          <a:xfrm xmlns:manifest="urn:oasis:names:tc:opendocument:xmlns:manifest:1.0">
            <a:off x="503640" y="1814400"/>
            <a:ext cx="9068760" cy="4900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lvl="1" indent="-216000" algn="ctr" marL="432000">
              <a:buNone/>
              <a:tabLst/>
            </a:pPr>
            <a:r xmlns:manifest="urn:oasis:names:tc:opendocument:xmlns:manifest:1.0">
              <a:rPr smtClean="0" lang="en-US" sz="3200" b="0" kern="0" i="0">
                <a:solidFill>
                  <a:sysClr val="windowText"/>
                </a:solidFill>
                <a:latin charset="0" typeface="Arial"/>
              </a:rPr>
              <a:t>Reaching for the Stars</a:t>
            </a:r>
          </a:p>
        </p:txBody>
      </p:sp>
    </p:spTree>
  </p:cSld>
  <p:clrMapOvr>
    <a:masterClrMapping/>
  </p:clrMapOvr>
  <p:transition spd="med"/>
</p:sld>
</file>

<file path=ppt/slides/slide2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431640" y="0"/>
            <a:ext cx="42969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The Milky Way</a:t>
            </a:r>
          </a:p>
        </p:txBody>
      </p:sp>
      <p:pic>
        <p:nvPicPr>
          <p:cNvPr id="4" name="Placeholder 3" descr="1000000000000169000001100040A974.png"/>
          <p:cNvPicPr>
            <a:picLocks noChangeAspect="1" noGrp="1"/>
          </p:cNvPicPr>
          <p:nvPr/>
        </p:nvPicPr>
        <p:blipFill>
          <a:blip r:embed="sl22Image3">
            <a:lum bright="0000" contrast="0000"/>
          </a:blip>
          <a:stretch>
            <a:fillRect/>
          </a:stretch>
        </p:blipFill>
        <p:spPr>
          <a:xfrm xmlns:manifest="urn:oasis:names:tc:opendocument:xmlns:manifest:1.0">
            <a:off x="5029200" y="145800"/>
            <a:ext cx="4863960" cy="3200400"/>
          </a:xfrm>
          <a:prstGeom prst="rect">
            <a:avLst/>
          </a:prstGeom>
          <a:ln xmlns:meta="urn:oasis:names:tc:opendocument:xmlns:meta:1.0" w="0">
            <a:noFill/>
          </a:ln>
        </p:spPr>
      </p:pic>
      <p:sp>
        <p:nvSpPr>
          <p:cNvPr name="Content Placeholder 2" id="5"/>
          <p:cNvSpPr>
            <a:spLocks noGrp="1"/>
          </p:cNvSpPr>
          <p:nvPr>
            <p:ph type="body" idx="1"/>
          </p:nvPr>
        </p:nvSpPr>
        <p:spPr>
          <a:xfrm xmlns:manifest="urn:oasis:names:tc:opendocument:xmlns:manifest:1.0">
            <a:off x="503640" y="1047600"/>
            <a:ext cx="4068360" cy="228600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324000" marL="432000">
              <a:buClrTx/>
              <a:buBlip>
                <a:blip r:embed="buImageL241ID1EYSBG"/>
              </a:buBlip>
              <a:tabLst/>
            </a:pPr>
            <a:r xmlns:manifest="urn:oasis:names:tc:opendocument:xmlns:manifest:1.0">
              <a:rPr smtClean="0" lang="en-US" sz="2600"/>
              <a:t>4x10</a:t>
            </a:r>
            <a:r xmlns:manifest="urn:oasis:names:tc:opendocument:xmlns:manifest:1.0">
              <a:rPr smtClean="0" lang="en-US" sz="2600" baseline="58000"/>
              <a:t>11</a:t>
            </a:r>
            <a:r xmlns:manifest="urn:oasis:names:tc:opendocument:xmlns:manifest:1.0">
              <a:rPr smtClean="0" lang="en-US" sz="2600"/>
              <a:t> stars</a:t>
            </a:r>
          </a:p>
          <a:p>
            <a:pPr xmlns:manifest="urn:oasis:names:tc:opendocument:xmlns:manifest:1.0" indent="-324000" marL="432000">
              <a:buClrTx/>
              <a:buBlip>
                <a:blip r:embed="buImageL242ID1EYSBG"/>
              </a:buBlip>
              <a:tabLst/>
            </a:pPr>
            <a:r xmlns:manifest="urn:oasis:names:tc:opendocument:xmlns:manifest:1.0">
              <a:rPr smtClean="0" lang="en-US" sz="2600"/>
              <a:t>&gt;6x10</a:t>
            </a:r>
            <a:r xmlns:manifest="urn:oasis:names:tc:opendocument:xmlns:manifest:1.0">
              <a:rPr smtClean="0" lang="en-US" sz="2600" baseline="58000"/>
              <a:t>11</a:t>
            </a:r>
            <a:r xmlns:manifest="urn:oasis:names:tc:opendocument:xmlns:manifest:1.0">
              <a:rPr smtClean="0" lang="en-US" sz="2600"/>
              <a:t> sun mass</a:t>
            </a:r>
          </a:p>
          <a:p>
            <a:pPr xmlns:manifest="urn:oasis:names:tc:opendocument:xmlns:manifest:1.0" indent="-324000" marL="432000">
              <a:buClrTx/>
              <a:buBlip>
                <a:blip r:embed="buImageL243ID1EYSBG"/>
              </a:buBlip>
              <a:tabLst/>
            </a:pPr>
            <a:r xmlns:manifest="urn:oasis:names:tc:opendocument:xmlns:manifest:1.0">
              <a:rPr smtClean="0" lang="en-US" sz="2600"/>
              <a:t>M</a:t>
            </a:r>
            <a:r xmlns:manifest="urn:oasis:names:tc:opendocument:xmlns:manifest:1.0">
              <a:rPr smtClean="0" lang="en-US" sz="2600" baseline="-58000"/>
              <a:t>ave</a:t>
            </a:r>
            <a:r xmlns:manifest="urn:oasis:names:tc:opendocument:xmlns:manifest:1.0">
              <a:rPr smtClean="0" lang="en-US" sz="2600"/>
              <a:t> = 0.3 sun</a:t>
            </a:r>
          </a:p>
          <a:p>
            <a:pPr xmlns:manifest="urn:oasis:names:tc:opendocument:xmlns:manifest:1.0" indent="-324000" marL="432000">
              <a:buNone/>
              <a:tabLst/>
            </a:pPr>
            <a:r xmlns:manifest="urn:oasis:names:tc:opendocument:xmlns:manifest:1.0">
              <a:rPr smtClean="0" lang="en-US" sz="2600" b="1" i="1"/>
              <a:t>How do we know?</a:t>
            </a:r>
          </a:p>
        </p:txBody>
      </p:sp>
      <p:pic>
        <p:nvPicPr>
          <p:cNvPr id="6" name="Placeholder 3" descr="100000000000020D0000012C68844407.png"/>
          <p:cNvPicPr>
            <a:picLocks noChangeAspect="1" noGrp="1"/>
          </p:cNvPicPr>
          <p:nvPr/>
        </p:nvPicPr>
        <p:blipFill>
          <a:blip r:embed="sl22Image5">
            <a:lum bright="0000" contrast="0000"/>
          </a:blip>
          <a:stretch>
            <a:fillRect/>
          </a:stretch>
        </p:blipFill>
        <p:spPr>
          <a:xfrm xmlns:manifest="urn:oasis:names:tc:opendocument:xmlns:manifest:1.0">
            <a:off x="2086200" y="3501720"/>
            <a:ext cx="5874120" cy="3320280"/>
          </a:xfrm>
          <a:prstGeom prst="rect">
            <a:avLst/>
          </a:prstGeom>
          <a:ln xmlns:meta="urn:oasis:names:tc:opendocument:xmlns:meta:1.0" w="0">
            <a:noFill/>
          </a:ln>
        </p:spPr>
      </p:pic>
      <p:sp xmlns:meta="urn:oasis:names:tc:opendocument:xmlns:meta:1.0">
        <p:nvSpPr>
          <p:cNvPr id="7" name="TextBox 6"/>
          <p:cNvSpPr/>
          <p:nvPr/>
        </p:nvSpPr>
        <p:spPr>
          <a:xfrm xmlns:manifest="urn:oasis:names:tc:opendocument:xmlns:manifest:1.0">
            <a:off x="1872000" y="7122600"/>
            <a:ext cx="651600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6Link1"/>
              </a:rPr>
              <a:t>http://zebu.uoregon.edu/~imamura/123/lecture-2/lecture-2.html</a:t>
            </a:r>
            <a:r>
              <a:rPr smtClean="0" lang="en-US" sz="18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2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Distances &amp; the Milky Way Galaxy</a:t>
            </a:r>
          </a:p>
        </p:txBody>
      </p:sp>
      <p:sp>
        <p:nvSpPr>
          <p:cNvPr name="Content Placeholder 2" id="4"/>
          <p:cNvSpPr>
            <a:spLocks noGrp="1"/>
          </p:cNvSpPr>
          <p:nvPr>
            <p:ph type="body" idx="1"/>
          </p:nvPr>
        </p:nvSpPr>
        <p:spPr>
          <a:xfrm xmlns:manifest="urn:oasis:names:tc:opendocument:xmlns:manifest:1.0">
            <a:off x="143640" y="977400"/>
            <a:ext cx="9068760" cy="44730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800" b="1"/>
              <a:t>Frederick William Herschel (1738-1822)</a:t>
            </a:r>
          </a:p>
          <a:p>
            <a:pPr xmlns:manifest="urn:oasis:names:tc:opendocument:xmlns:manifest:1.0" lvl="1" indent="-288000" marL="864000">
              <a:buClrTx/>
              <a:buBlip>
                <a:blip r:embed="buImageL232ID1EYSBG"/>
              </a:buBlip>
              <a:tabLst/>
            </a:pPr>
            <a:r xmlns:manifest="urn:oasis:names:tc:opendocument:xmlns:manifest:1.0">
              <a:rPr smtClean="0" lang="en-US" sz="2800"/>
              <a:t>Built telescopes, discovered Uranus</a:t>
            </a:r>
          </a:p>
          <a:p>
            <a:pPr xmlns:manifest="urn:oasis:names:tc:opendocument:xmlns:manifest:1.0" lvl="1" indent="-288000" marL="864000">
              <a:buClrTx/>
              <a:buBlip>
                <a:blip r:embed="buImageL233ID1EYSBG"/>
              </a:buBlip>
              <a:tabLst/>
            </a:pPr>
            <a:r xmlns:manifest="urn:oasis:names:tc:opendocument:xmlns:manifest:1.0">
              <a:rPr smtClean="0" lang="en-US" sz="2800"/>
              <a:t>Measured stellar distances</a:t>
            </a:r>
          </a:p>
          <a:p>
            <a:pPr xmlns:manifest="urn:oasis:names:tc:opendocument:xmlns:manifest:1.0" lvl="1" indent="-288000" marL="864000">
              <a:buClrTx/>
              <a:buBlip>
                <a:blip r:embed="buImageL234ID1EYSBG"/>
              </a:buBlip>
              <a:tabLst/>
            </a:pPr>
            <a:r xmlns:manifest="urn:oasis:names:tc:opendocument:xmlns:manifest:1.0">
              <a:rPr smtClean="0" lang="en-US" sz="2800"/>
              <a:t>Stars distributed in a pancake shape – Milky Way</a:t>
            </a:r>
          </a:p>
          <a:p>
            <a:pPr xmlns:manifest="urn:oasis:names:tc:opendocument:xmlns:manifest:1.0" lvl="1" indent="-288000" marL="864000">
              <a:buClrTx/>
              <a:buBlip>
                <a:blip r:embed="buImageL235ID1EYSBG"/>
              </a:buBlip>
              <a:tabLst/>
            </a:pPr>
            <a:r xmlns:manifest="urn:oasis:names:tc:opendocument:xmlns:manifest:1.0">
              <a:rPr smtClean="0" lang="en-US" sz="2800"/>
              <a:t>1000 siriometers x 100 siriometers</a:t>
            </a:r>
          </a:p>
          <a:p>
            <a:pPr xmlns:manifest="urn:oasis:names:tc:opendocument:xmlns:manifest:1.0" lvl="1" indent="-288000" marL="864000">
              <a:buClrTx/>
              <a:buBlip>
                <a:blip r:embed="buImageL236ID1EYSBG"/>
              </a:buBlip>
              <a:tabLst/>
            </a:pPr>
            <a:r xmlns:manifest="urn:oasis:names:tc:opendocument:xmlns:manifest:1.0">
              <a:rPr smtClean="0" lang="en-US" sz="2800"/>
              <a:t>Asteroids, infrared radiation ... </a:t>
            </a:r>
          </a:p>
          <a:p>
            <a:pPr xmlns:manifest="urn:oasis:names:tc:opendocument:xmlns:manifest:1.0" indent="-324000" marL="432000">
              <a:buClrTx/>
              <a:buBlip>
                <a:blip r:embed="buImageL237ID1EYSBG"/>
              </a:buBlip>
              <a:tabLst/>
            </a:pPr>
            <a:r xmlns:manifest="urn:oasis:names:tc:opendocument:xmlns:manifest:1.0">
              <a:rPr smtClean="0" lang="en-US" sz="2800" b="1"/>
              <a:t>Friedrich Wilhelm Bessel (1784-1846)</a:t>
            </a:r>
            <a:r xmlns:manifest="urn:oasis:names:tc:opendocument:xmlns:manifest:1.0">
              <a:rPr smtClean="0" lang="en-US" sz="2800"/>
              <a:t> – 28 years</a:t>
            </a:r>
          </a:p>
          <a:p>
            <a:pPr xmlns:manifest="urn:oasis:names:tc:opendocument:xmlns:manifest:1.0" lvl="1" indent="-288000" marL="864000">
              <a:buClrTx/>
              <a:buBlip>
                <a:blip r:embed="buImageL238ID1EYSBG"/>
              </a:buBlip>
              <a:tabLst/>
            </a:pPr>
            <a:r xmlns:manifest="urn:oasis:names:tc:opendocument:xmlns:manifest:1.0">
              <a:rPr smtClean="0" lang="en-US" sz="2800"/>
              <a:t>Established stellar distances using parallax </a:t>
            </a:r>
          </a:p>
        </p:txBody>
      </p:sp>
      <p:pic>
        <p:nvPicPr>
          <p:cNvPr id="5" name="Placeholder 3" descr="1000000000000096000000AF05963E2C.png"/>
          <p:cNvPicPr>
            <a:picLocks noChangeAspect="1" noGrp="1"/>
          </p:cNvPicPr>
          <p:nvPr/>
        </p:nvPicPr>
        <p:blipFill>
          <a:blip r:embed="sl23Image4">
            <a:lum bright="0000" contrast="0000"/>
          </a:blip>
          <a:stretch>
            <a:fillRect/>
          </a:stretch>
        </p:blipFill>
        <p:spPr>
          <a:xfrm xmlns:manifest="urn:oasis:names:tc:opendocument:xmlns:manifest:1.0">
            <a:off x="8155800" y="1024200"/>
            <a:ext cx="1828800" cy="2176200"/>
          </a:xfrm>
          <a:prstGeom prst="rect">
            <a:avLst/>
          </a:prstGeom>
          <a:ln xmlns:meta="urn:oasis:names:tc:opendocument:xmlns:meta:1.0" w="0">
            <a:noFill/>
          </a:ln>
        </p:spPr>
      </p:pic>
      <p:pic>
        <p:nvPicPr>
          <p:cNvPr id="6" name="Placeholder 3" descr="10000000000001C2000000C4C5FA0B88.png"/>
          <p:cNvPicPr>
            <a:picLocks noChangeAspect="1" noGrp="1"/>
          </p:cNvPicPr>
          <p:nvPr/>
        </p:nvPicPr>
        <p:blipFill>
          <a:blip r:embed="sl23Image5">
            <a:lum bright="0000" contrast="0000"/>
          </a:blip>
          <a:stretch>
            <a:fillRect/>
          </a:stretch>
        </p:blipFill>
        <p:spPr>
          <a:xfrm xmlns:manifest="urn:oasis:names:tc:opendocument:xmlns:manifest:1.0">
            <a:off x="2286000" y="5342400"/>
            <a:ext cx="3740400" cy="1492200"/>
          </a:xfrm>
          <a:prstGeom prst="rect">
            <a:avLst/>
          </a:prstGeom>
          <a:ln xmlns:meta="urn:oasis:names:tc:opendocument:xmlns:meta:1.0" w="0">
            <a:noFill/>
          </a:ln>
        </p:spPr>
      </p:pic>
      <p:pic>
        <p:nvPicPr>
          <p:cNvPr id="7" name="Placeholder 3" descr="10000000000000E1000001111DDB0ADB.png"/>
          <p:cNvPicPr>
            <a:picLocks noChangeAspect="1" noGrp="1"/>
          </p:cNvPicPr>
          <p:nvPr/>
        </p:nvPicPr>
        <p:blipFill>
          <a:blip r:embed="sl23Image6">
            <a:lum bright="0000" contrast="0000"/>
          </a:blip>
          <a:stretch>
            <a:fillRect/>
          </a:stretch>
        </p:blipFill>
        <p:spPr>
          <a:xfrm xmlns:manifest="urn:oasis:names:tc:opendocument:xmlns:manifest:1.0">
            <a:off x="8229600" y="3970800"/>
            <a:ext cx="1744200" cy="2152800"/>
          </a:xfrm>
          <a:prstGeom prst="rect">
            <a:avLst/>
          </a:prstGeom>
          <a:ln xmlns:meta="urn:oasis:names:tc:opendocument:xmlns:meta:1.0" w="0">
            <a:noFill/>
          </a:ln>
        </p:spPr>
      </p:pic>
    </p:spTree>
  </p:cSld>
  <p:clrMapOvr>
    <a:masterClrMapping/>
  </p:clrMapOvr>
  <p:transition spd="med"/>
</p:sld>
</file>

<file path=ppt/slides/slide2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0800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The Search for Nebulae</a:t>
            </a:r>
          </a:p>
        </p:txBody>
      </p:sp>
      <p:sp>
        <p:nvSpPr>
          <p:cNvPr name="Content Placeholder 2" id="4"/>
          <p:cNvSpPr>
            <a:spLocks noGrp="1"/>
          </p:cNvSpPr>
          <p:nvPr>
            <p:ph type="body" idx="1"/>
          </p:nvPr>
        </p:nvSpPr>
        <p:spPr>
          <a:xfrm xmlns:manifest="urn:oasis:names:tc:opendocument:xmlns:manifest:1.0">
            <a:off x="313200" y="831600"/>
            <a:ext cx="9115200" cy="59835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600" b="1"/>
              <a:t>Charles Messier</a:t>
            </a:r>
            <a:r xmlns:manifest="urn:oasis:names:tc:opendocument:xmlns:manifest:1.0">
              <a:rPr smtClean="0" lang="en-US" sz="2600"/>
              <a:t> (1730-1817)</a:t>
            </a:r>
          </a:p>
          <a:p>
            <a:pPr xmlns:manifest="urn:oasis:names:tc:opendocument:xmlns:manifest:1.0" lvl="1" indent="-288000" marL="864000">
              <a:buClrTx/>
              <a:buBlip>
                <a:blip r:embed="buImageL232ID1EYSBG"/>
              </a:buBlip>
              <a:tabLst/>
            </a:pPr>
            <a:r xmlns:manifest="urn:oasis:names:tc:opendocument:xmlns:manifest:1.0">
              <a:rPr smtClean="0" lang="en-US" sz="2600"/>
              <a:t>Catalog of 103</a:t>
            </a:r>
          </a:p>
          <a:p>
            <a:pPr xmlns:manifest="urn:oasis:names:tc:opendocument:xmlns:manifest:1.0" lvl="2" indent="-216000" marL="1296000">
              <a:buClrTx/>
              <a:buBlip>
                <a:blip r:embed="buImageL233ID1EYSBG"/>
              </a:buBlip>
              <a:tabLst/>
            </a:pPr>
            <a:r xmlns:manifest="urn:oasis:names:tc:opendocument:xmlns:manifest:1.0">
              <a:rPr smtClean="0" lang="en-US" sz="2600"/>
              <a:t>Crab Nebulae M1</a:t>
            </a:r>
          </a:p>
          <a:p>
            <a:pPr xmlns:manifest="urn:oasis:names:tc:opendocument:xmlns:manifest:1.0" lvl="2" indent="-216000" marL="1296000">
              <a:buClrTx/>
              <a:buBlip>
                <a:blip r:embed="buImageL234ID1EYSBG"/>
              </a:buBlip>
              <a:tabLst/>
            </a:pPr>
            <a:r xmlns:manifest="urn:oasis:names:tc:opendocument:xmlns:manifest:1.0">
              <a:rPr smtClean="0" lang="en-US" sz="2600"/>
              <a:t>Andromeda N. M31</a:t>
            </a:r>
          </a:p>
          <a:p>
            <a:pPr xmlns:manifest="urn:oasis:names:tc:opendocument:xmlns:manifest:1.0" indent="-324000" marL="432000">
              <a:buNone/>
              <a:tabLst/>
            </a:pPr>
            <a:r xmlns:manifest="urn:oasis:names:tc:opendocument:xmlns:manifest:1.0">
              <a:rPr smtClean="0" lang="en-US" sz="2600" b="1" i="1">
                <a:solidFill>
                  <a:srgbClr val="000080"/>
                </a:solidFill>
              </a:rPr>
              <a:t>Are they in Milky Way or beyond?</a:t>
            </a:r>
          </a:p>
          <a:p>
            <a:pPr xmlns:manifest="urn:oasis:names:tc:opendocument:xmlns:manifest:1.0" indent="-324000" marL="432000">
              <a:buClrTx/>
              <a:buBlip>
                <a:blip r:embed="buImageL236ID1EYSBG"/>
              </a:buBlip>
              <a:tabLst/>
            </a:pPr>
            <a:r xmlns:manifest="urn:oasis:names:tc:opendocument:xmlns:manifest:1.0">
              <a:rPr smtClean="0" lang="en-US" sz="2600" b="1"/>
              <a:t>William/Caroline Hershel</a:t>
            </a:r>
          </a:p>
          <a:p>
            <a:pPr xmlns:manifest="urn:oasis:names:tc:opendocument:xmlns:manifest:1.0" lvl="1" indent="-288000" marL="864000">
              <a:buClrTx/>
              <a:buBlip>
                <a:blip r:embed="buImageL237ID1EYSBG"/>
              </a:buBlip>
              <a:tabLst/>
            </a:pPr>
            <a:r xmlns:manifest="urn:oasis:names:tc:opendocument:xmlns:manifest:1.0">
              <a:rPr smtClean="0" lang="en-US" sz="2600"/>
              <a:t>Cataloged 2500 nebulae</a:t>
            </a:r>
          </a:p>
          <a:p>
            <a:pPr xmlns:manifest="urn:oasis:names:tc:opendocument:xmlns:manifest:1.0" lvl="1" indent="-288000" marL="864000">
              <a:buClrTx/>
              <a:buBlip>
                <a:blip r:embed="buImageL238ID1EYSBG"/>
              </a:buBlip>
              <a:tabLst/>
            </a:pPr>
            <a:r xmlns:manifest="urn:oasis:names:tc:opendocument:xmlns:manifest:1.0">
              <a:rPr smtClean="0" lang="en-US" sz="2600"/>
              <a:t>Sited a star in some </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 perhaps solar system birth</a:t>
            </a:r>
          </a:p>
          <a:p>
            <a:pPr xmlns:manifest="urn:oasis:names:tc:opendocument:xmlns:manifest:1.0" lvl="1" indent="-288000" marL="864000">
              <a:buClrTx/>
              <a:buBlip>
                <a:blip r:embed="buImageL239ID1EYSBG"/>
              </a:buBlip>
              <a:tabLst/>
            </a:pPr>
            <a:r xmlns:manifest="urn:oasis:names:tc:opendocument:xmlns:manifest:1.0">
              <a:rPr smtClean="0" lang="en-US" sz="2600"/>
              <a:t>Therefore, in Milky Way</a:t>
            </a:r>
          </a:p>
          <a:p>
            <a:pPr xmlns:manifest="urn:oasis:names:tc:opendocument:xmlns:manifest:1.0" indent="-324000" marL="432000">
              <a:buClrTx/>
              <a:buBlip>
                <a:blip r:embed="buImageL2310ID1EYSBG"/>
              </a:buBlip>
              <a:tabLst/>
            </a:pPr>
            <a:r xmlns:manifest="urn:oasis:names:tc:opendocument:xmlns:manifest:1.0">
              <a:rPr smtClean="0" lang="en-US" sz="2600" b="1"/>
              <a:t>Immanuel Kant</a:t>
            </a:r>
            <a:r xmlns:manifest="urn:oasis:names:tc:opendocument:xmlns:manifest:1.0">
              <a:rPr smtClean="0" lang="en-US" sz="2600"/>
              <a:t> (1724-1804)</a:t>
            </a:r>
          </a:p>
          <a:p>
            <a:pPr xmlns:manifest="urn:oasis:names:tc:opendocument:xmlns:manifest:1.0" lvl="1" indent="-288000" marL="864000">
              <a:buClrTx/>
              <a:buBlip>
                <a:blip r:embed="buImageL2311ID1EYSBG"/>
              </a:buBlip>
              <a:tabLst/>
            </a:pPr>
            <a:r xmlns:manifest="urn:oasis:names:tc:opendocument:xmlns:manifest:1.0">
              <a:rPr smtClean="0" lang="en-US" sz="2600"/>
              <a:t>Believed nebulae (island universes) were beyond Milky Way</a:t>
            </a:r>
          </a:p>
        </p:txBody>
      </p:sp>
      <p:pic>
        <p:nvPicPr>
          <p:cNvPr id="5" name="Placeholder 3" descr="10000000000001BF000001E00DA25BAA.png"/>
          <p:cNvPicPr>
            <a:picLocks noChangeAspect="1" noGrp="1"/>
          </p:cNvPicPr>
          <p:nvPr/>
        </p:nvPicPr>
        <p:blipFill>
          <a:blip r:embed="sl24Image4">
            <a:lum bright="0000" contrast="0000"/>
          </a:blip>
          <a:stretch>
            <a:fillRect/>
          </a:stretch>
        </p:blipFill>
        <p:spPr>
          <a:xfrm xmlns:manifest="urn:oasis:names:tc:opendocument:xmlns:manifest:1.0">
            <a:off x="5499000" y="914400"/>
            <a:ext cx="4257360" cy="4571640"/>
          </a:xfrm>
          <a:prstGeom prst="rect">
            <a:avLst/>
          </a:prstGeom>
          <a:ln xmlns:meta="urn:oasis:names:tc:opendocument:xmlns:meta:1.0" w="0">
            <a:noFill/>
          </a:ln>
        </p:spPr>
      </p:pic>
      <p:sp>
        <p:nvSpPr>
          <p:cNvPr name="subTitle 1" id="6"/>
          <p:cNvSpPr>
            <a:spLocks noGrp="1"/>
          </p:cNvSpPr>
          <p:nvPr>
            <p:ph type="subTitle" idx="1"/>
          </p:nvPr>
        </p:nvSpPr>
        <p:spPr>
          <a:xfrm xmlns:manifest="urn:oasis:names:tc:opendocument:xmlns:manifest:1.0">
            <a:off x="5051880" y="5519880"/>
            <a:ext cx="5080320" cy="3438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lvl="1" indent="-324000" marL="432000">
              <a:buNone/>
              <a:tabLst/>
            </a:pPr>
            <a:r xmlns:manifest="urn:oasis:names:tc:opendocument:xmlns:manifest:1.0">
              <a:rPr smtClean="0" lang="en-US" sz="1600"/>
              <a:t>Messier Catalog </a:t>
            </a:r>
            <a:r xmlns:manifest="urn:oasis:names:tc:opendocument:xmlns:manifest:1.0">
              <a:rPr smtClean="0" lang="en-US" sz="1600">
                <a:hlinkClick r:id="Frame5BTHLFileId1Link1"/>
              </a:rPr>
              <a:t>http://www.seds.org/MESSIER/data2.html</a:t>
            </a:r>
            <a:r xmlns:manifest="urn:oasis:names:tc:opendocument:xmlns:manifest:1.0">
              <a:rPr smtClean="0" lang="en-US" sz="1600"/>
              <a:t> </a:t>
            </a:r>
          </a:p>
        </p:txBody>
      </p:sp>
    </p:spTree>
  </p:cSld>
  <p:clrMapOvr>
    <a:masterClrMapping/>
  </p:clrMapOvr>
  <p:transition spd="med"/>
</p:sld>
</file>

<file path=ppt/slides/slide2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5768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Stellar Spectra</a:t>
            </a:r>
          </a:p>
        </p:txBody>
      </p:sp>
      <p:sp>
        <p:nvSpPr>
          <p:cNvPr name="Content Placeholder 2" id="4"/>
          <p:cNvSpPr>
            <a:spLocks noGrp="1"/>
          </p:cNvSpPr>
          <p:nvPr>
            <p:ph type="body" idx="1"/>
          </p:nvPr>
        </p:nvSpPr>
        <p:spPr>
          <a:xfrm xmlns:manifest="urn:oasis:names:tc:opendocument:xmlns:manifest:1.0">
            <a:off x="179640" y="869400"/>
            <a:ext cx="9068760" cy="588384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a:t>Joseph Fraunhofer (1787-1826)</a:t>
            </a:r>
          </a:p>
          <a:p>
            <a:pPr xmlns:manifest="urn:oasis:names:tc:opendocument:xmlns:manifest:1.0" lvl="1" indent="-288000" marL="864000">
              <a:buClrTx/>
              <a:buBlip>
                <a:blip r:embed="buImageL232ID1EYSBG"/>
              </a:buBlip>
              <a:tabLst/>
            </a:pPr>
            <a:r xmlns:manifest="urn:oasis:names:tc:opendocument:xmlns:manifest:1.0">
              <a:rPr smtClean="0" lang="en-US"/>
              <a:t>Dark lines in Sun's spectrum</a:t>
            </a:r>
            <a:br xmlns:manifest="urn:oasis:names:tc:opendocument:xmlns:manifest:1.0">
              <a:rPr smtClean="0"/>
            </a:br>
            <a:br xmlns:manifest="urn:oasis:names:tc:opendocument:xmlns:manifest:1.0">
              <a:rPr smtClean="0"/>
            </a:br>
          </a:p>
          <a:p>
            <a:pPr xmlns:manifest="urn:oasis:names:tc:opendocument:xmlns:manifest:1.0" indent="-324000" marL="432000">
              <a:buClrTx/>
              <a:buBlip>
                <a:blip r:embed="buImageL233ID1EYSBG"/>
              </a:buBlip>
              <a:tabLst/>
            </a:pPr>
            <a:r xmlns:manifest="urn:oasis:names:tc:opendocument:xmlns:manifest:1.0">
              <a:rPr smtClean="0" lang="en-US"/>
              <a:t>Christian Doppler (1803-1853)</a:t>
            </a:r>
          </a:p>
          <a:p>
            <a:pPr xmlns:manifest="urn:oasis:names:tc:opendocument:xmlns:manifest:1.0" lvl="1" indent="-288000" marL="864000">
              <a:buClrTx/>
              <a:buBlip>
                <a:blip r:embed="buImageL234ID1EYSBG"/>
              </a:buBlip>
              <a:tabLst/>
            </a:pPr>
            <a:r xmlns:manifest="urn:oasis:names:tc:opendocument:xmlns:manifest:1.0">
              <a:rPr smtClean="0" lang="en-US"/>
              <a:t>Moving objects – shift in wavelength</a:t>
            </a:r>
          </a:p>
          <a:p>
            <a:pPr xmlns:manifest="urn:oasis:names:tc:opendocument:xmlns:manifest:1.0" indent="-324000" marL="432000">
              <a:buClrTx/>
              <a:buBlip>
                <a:blip r:embed="buImageL235ID1EYSBG"/>
              </a:buBlip>
              <a:tabLst/>
            </a:pPr>
            <a:r xmlns:manifest="urn:oasis:names:tc:opendocument:xmlns:manifest:1.0">
              <a:rPr smtClean="0" lang="en-US"/>
              <a:t>Vesto Slipher (1875-1969)</a:t>
            </a:r>
          </a:p>
          <a:p>
            <a:pPr xmlns:manifest="urn:oasis:names:tc:opendocument:xmlns:manifest:1.0" lvl="1" indent="-288000" marL="864000">
              <a:buClrTx/>
              <a:buBlip>
                <a:blip r:embed="buImageL236ID1EYSBG"/>
              </a:buBlip>
              <a:tabLst/>
            </a:pPr>
            <a:r xmlns:manifest="urn:oasis:names:tc:opendocument:xmlns:manifest:1.0">
              <a:rPr smtClean="0" lang="en-US"/>
              <a:t>Discovered red shift in spiral nebulae</a:t>
            </a:r>
          </a:p>
          <a:p>
            <a:pPr xmlns:manifest="urn:oasis:names:tc:opendocument:xmlns:manifest:1.0" indent="-324000" marL="432000">
              <a:buClrTx/>
              <a:buBlip>
                <a:blip r:embed="buImageL237ID1EYSBG"/>
              </a:buBlip>
              <a:tabLst/>
            </a:pPr>
            <a:r xmlns:manifest="urn:oasis:names:tc:opendocument:xmlns:manifest:1.0">
              <a:rPr smtClean="0" lang="en-US"/>
              <a:t>Henrietta Leavitt (1868-1921)</a:t>
            </a:r>
          </a:p>
          <a:p>
            <a:pPr xmlns:manifest="urn:oasis:names:tc:opendocument:xmlns:manifest:1.0" lvl="1" indent="-288000" marL="864000">
              <a:buClrTx/>
              <a:buBlip>
                <a:blip r:embed="buImageL238ID1EYSBG"/>
              </a:buBlip>
              <a:tabLst/>
            </a:pPr>
            <a:r xmlns:manifest="urn:oasis:names:tc:opendocument:xmlns:manifest:1.0">
              <a:rPr smtClean="0" lang="en-US"/>
              <a:t>Cepheid variables, better distances</a:t>
            </a:r>
          </a:p>
        </p:txBody>
      </p:sp>
      <p:pic>
        <p:nvPicPr>
          <p:cNvPr id="5" name="Placeholder 3" descr="10000000000001A40000005842A53738.png"/>
          <p:cNvPicPr>
            <a:picLocks noChangeAspect="1" noGrp="1"/>
          </p:cNvPicPr>
          <p:nvPr/>
        </p:nvPicPr>
        <p:blipFill>
          <a:blip r:embed="sl25Image4">
            <a:lum bright="0000" contrast="0000"/>
          </a:blip>
          <a:stretch>
            <a:fillRect/>
          </a:stretch>
        </p:blipFill>
        <p:spPr>
          <a:xfrm xmlns:manifest="urn:oasis:names:tc:opendocument:xmlns:manifest:1.0">
            <a:off x="1996200" y="2027880"/>
            <a:ext cx="6172200" cy="1066320"/>
          </a:xfrm>
          <a:prstGeom prst="rect">
            <a:avLst/>
          </a:prstGeom>
          <a:ln xmlns:meta="urn:oasis:names:tc:opendocument:xmlns:meta:1.0" w="0">
            <a:noFill/>
          </a:ln>
        </p:spPr>
      </p:pic>
      <p:pic>
        <p:nvPicPr>
          <p:cNvPr id="6" name="Placeholder 3" descr="10000000000000DC0000008C0C69A77C.png"/>
          <p:cNvPicPr>
            <a:picLocks noChangeAspect="1" noGrp="1"/>
          </p:cNvPicPr>
          <p:nvPr/>
        </p:nvPicPr>
        <p:blipFill>
          <a:blip r:embed="sl25Image5">
            <a:lum bright="0000" contrast="0000"/>
          </a:blip>
          <a:stretch>
            <a:fillRect/>
          </a:stretch>
        </p:blipFill>
        <p:spPr>
          <a:xfrm xmlns:manifest="urn:oasis:names:tc:opendocument:xmlns:manifest:1.0">
            <a:off x="7243200" y="4608000"/>
            <a:ext cx="2761560" cy="2142000"/>
          </a:xfrm>
          <a:prstGeom prst="rect">
            <a:avLst/>
          </a:prstGeom>
          <a:ln xmlns:meta="urn:oasis:names:tc:opendocument:xmlns:meta:1.0" w="0">
            <a:noFill/>
          </a:ln>
        </p:spPr>
      </p:pic>
    </p:spTree>
  </p:cSld>
  <p:clrMapOvr>
    <a:masterClrMapping/>
  </p:clrMapOvr>
  <p:transition spd="med"/>
</p:sld>
</file>

<file path=ppt/slides/slide2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13400"/>
            <a:ext cx="9068760" cy="13503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“The Great Debate”Shapley-Curtis Debate - 1920</a:t>
            </a:r>
            <a:br xmlns:manifest="urn:oasis:names:tc:opendocument:xmlns:manifest:1.0">
              <a:rPr smtClean="0" lang="en-US"/>
            </a:br>
          </a:p>
        </p:txBody>
      </p:sp>
      <p:sp>
        <p:nvSpPr>
          <p:cNvPr name="Content Placeholder 2" id="4"/>
          <p:cNvSpPr>
            <a:spLocks noGrp="1"/>
          </p:cNvSpPr>
          <p:nvPr>
            <p:ph type="body" idx="1"/>
          </p:nvPr>
        </p:nvSpPr>
        <p:spPr>
          <a:xfrm xmlns:manifest="urn:oasis:names:tc:opendocument:xmlns:manifest:1.0">
            <a:off x="287640" y="1661400"/>
            <a:ext cx="9068760" cy="50151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600"/>
              <a:t>Are distant nebulae relatively small and within our galaxy, </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or are they large, independent galaxies?</a:t>
            </a:r>
          </a:p>
          <a:p>
            <a:pPr xmlns:manifest="urn:oasis:names:tc:opendocument:xmlns:manifest:1.0" indent="-324000" marL="432000">
              <a:buNone/>
              <a:tabLst/>
            </a:pPr>
            <a:endParaRPr xmlns:manifest="urn:oasis:names:tc:opendocument:xmlns:manifest:1.0" dirty="0" smtClean="0" sz="2600"/>
          </a:p>
          <a:p>
            <a:pPr xmlns:manifest="urn:oasis:names:tc:opendocument:xmlns:manifest:1.0" indent="-324000" marL="432000">
              <a:buClrTx/>
              <a:buBlip>
                <a:blip r:embed="buImageL233ID1EYSBG"/>
              </a:buBlip>
              <a:tabLst/>
            </a:pPr>
            <a:r xmlns:manifest="urn:oasis:names:tc:opendocument:xmlns:manifest:1.0">
              <a:rPr smtClean="0" lang="en-US" sz="2600"/>
              <a:t>Harlow Shapley (1885-1972)</a:t>
            </a:r>
          </a:p>
          <a:p>
            <a:pPr xmlns:manifest="urn:oasis:names:tc:opendocument:xmlns:manifest:1.0" lvl="1" indent="-288000" marL="864000">
              <a:buClrTx/>
              <a:buBlip>
                <a:blip r:embed="buImageL234ID1EYSBG"/>
              </a:buBlip>
              <a:tabLst/>
            </a:pPr>
            <a:r xmlns:manifest="urn:oasis:names:tc:opendocument:xmlns:manifest:1.0">
              <a:rPr smtClean="0" lang="en-US" sz="2600"/>
              <a:t>Nebulae part of galaxy</a:t>
            </a:r>
          </a:p>
          <a:p>
            <a:pPr xmlns:manifest="urn:oasis:names:tc:opendocument:xmlns:manifest:1.0" lvl="1" indent="-288000" marL="864000">
              <a:buClrTx/>
              <a:buBlip>
                <a:blip r:embed="buImageL235ID1EYSBG"/>
              </a:buBlip>
              <a:tabLst/>
            </a:pPr>
            <a:r xmlns:manifest="urn:oasis:names:tc:opendocument:xmlns:manifest:1.0">
              <a:rPr smtClean="0" lang="en-US" sz="2600"/>
              <a:t>Sun in outer regions of galaxy</a:t>
            </a:r>
          </a:p>
          <a:p>
            <a:pPr xmlns:manifest="urn:oasis:names:tc:opendocument:xmlns:manifest:1.0" indent="-324000" marL="432000">
              <a:buClrTx/>
              <a:buBlip>
                <a:blip r:embed="buImageL236ID1EYSBG"/>
              </a:buBlip>
              <a:tabLst/>
            </a:pPr>
            <a:r xmlns:manifest="urn:oasis:names:tc:opendocument:xmlns:manifest:1.0">
              <a:rPr smtClean="0" lang="en-US" sz="2600"/>
              <a:t>Herbert Doust Curtis (1872-1942)</a:t>
            </a:r>
          </a:p>
          <a:p>
            <a:pPr xmlns:manifest="urn:oasis:names:tc:opendocument:xmlns:manifest:1.0" lvl="1" indent="-288000" marL="864000">
              <a:buClrTx/>
              <a:buBlip>
                <a:blip r:embed="buImageL237ID1EYSBG"/>
              </a:buBlip>
              <a:tabLst/>
            </a:pPr>
            <a:r xmlns:manifest="urn:oasis:names:tc:opendocument:xmlns:manifest:1.0">
              <a:rPr smtClean="0" lang="en-US" sz="2600"/>
              <a:t>Nebulae outside galaxy</a:t>
            </a:r>
          </a:p>
          <a:p>
            <a:pPr xmlns:manifest="urn:oasis:names:tc:opendocument:xmlns:manifest:1.0" lvl="1" indent="-288000" marL="864000">
              <a:buClrTx/>
              <a:buBlip>
                <a:blip r:embed="buImageL238ID1EYSBG"/>
              </a:buBlip>
              <a:tabLst/>
            </a:pPr>
            <a:r xmlns:manifest="urn:oasis:names:tc:opendocument:xmlns:manifest:1.0">
              <a:rPr smtClean="0" lang="en-US" sz="2600"/>
              <a:t>Sun at center</a:t>
            </a:r>
          </a:p>
          <a:p>
            <a:pPr xmlns:manifest="urn:oasis:names:tc:opendocument:xmlns:manifest:1.0" indent="-324000" marL="432000">
              <a:buClrTx/>
              <a:buBlip>
                <a:blip r:embed="buImageL239ID1EYSBG"/>
              </a:buBlip>
              <a:tabLst/>
            </a:pPr>
            <a:r xmlns:manifest="urn:oasis:names:tc:opendocument:xmlns:manifest:1.0">
              <a:rPr smtClean="0" lang="en-US" sz="2600"/>
              <a:t>Walter Baade (1893-1960) – Milky Way is typical galaxy!</a:t>
            </a:r>
          </a:p>
        </p:txBody>
      </p:sp>
      <p:pic>
        <p:nvPicPr>
          <p:cNvPr id="5" name="Placeholder 3" descr="100000000000012C0000012C09D1528E.png"/>
          <p:cNvPicPr>
            <a:picLocks noChangeAspect="1" noGrp="1"/>
          </p:cNvPicPr>
          <p:nvPr/>
        </p:nvPicPr>
        <p:blipFill>
          <a:blip r:embed="sl26Image4">
            <a:lum bright="0000" contrast="0000"/>
          </a:blip>
          <a:stretch>
            <a:fillRect/>
          </a:stretch>
        </p:blipFill>
        <p:spPr>
          <a:xfrm xmlns:manifest="urn:oasis:names:tc:opendocument:xmlns:manifest:1.0">
            <a:off x="6244200" y="2310840"/>
            <a:ext cx="3657600" cy="3645360"/>
          </a:xfrm>
          <a:prstGeom prst="rect">
            <a:avLst/>
          </a:prstGeom>
          <a:ln xmlns:meta="urn:oasis:names:tc:opendocument:xmlns:meta:1.0" w="0">
            <a:noFill/>
          </a:ln>
        </p:spPr>
      </p:pic>
      <p:sp xmlns:meta="urn:oasis:names:tc:opendocument:xmlns:meta:1.0">
        <p:nvSpPr>
          <p:cNvPr id="6" name="TextBox 5"/>
          <p:cNvSpPr/>
          <p:nvPr/>
        </p:nvSpPr>
        <p:spPr>
          <a:xfrm xmlns:manifest="urn:oasis:names:tc:opendocument:xmlns:manifest:1.0">
            <a:off x="4852800" y="6006600"/>
            <a:ext cx="5486400" cy="3175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600" b="0" kern="0" i="0">
                <a:solidFill xmlns:manifest="urn:oasis:names:tc:opendocument:xmlns:manifest:1.0">
                  <a:sysClr val="windowText"/>
                </a:solidFill>
                <a:latin xmlns:manifest="urn:oasis:names:tc:opendocument:xmlns:manifest:1.0" charset="0" typeface="Arial"/>
                <a:hlinkClick r:id="text-box5Link1"/>
              </a:rPr>
              <a:t>http://en.wikipedia.org/wiki/Image:Andromeda_galaxy.jpg</a:t>
            </a:r>
          </a:p>
        </p:txBody>
      </p:sp>
    </p:spTree>
  </p:cSld>
  <p:clrMapOvr>
    <a:masterClrMapping/>
  </p:clrMapOvr>
  <p:transition spd="med"/>
</p:sld>
</file>

<file path=ppt/slides/slide2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82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Why is the night sky dark?</a:t>
            </a:r>
          </a:p>
        </p:txBody>
      </p:sp>
      <p:pic>
        <p:nvPicPr>
          <p:cNvPr id="4" name="Placeholder 3" descr="100000360000012C0000012C93FE97DD.gif"/>
          <p:cNvPicPr>
            <a:picLocks noChangeAspect="1" noGrp="1"/>
          </p:cNvPicPr>
          <p:nvPr/>
        </p:nvPicPr>
        <p:blipFill>
          <a:blip r:embed="sl27Image3">
            <a:lum bright="0000" contrast="0000"/>
          </a:blip>
          <a:stretch>
            <a:fillRect/>
          </a:stretch>
        </p:blipFill>
        <p:spPr>
          <a:xfrm xmlns:manifest="urn:oasis:names:tc:opendocument:xmlns:manifest:1.0">
            <a:off x="6936480" y="2120400"/>
            <a:ext cx="2857320" cy="285732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6651000" y="4986000"/>
            <a:ext cx="390420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400" b="0" kern="0" i="0">
                <a:solidFill xmlns:manifest="urn:oasis:names:tc:opendocument:xmlns:manifest:1.0">
                  <a:sysClr val="windowText"/>
                </a:solidFill>
                <a:latin xmlns:manifest="urn:oasis:names:tc:opendocument:xmlns:manifest:1.0" charset="0" typeface="Times New Roman"/>
                <a:hlinkClick r:id="text-box4Link1"/>
              </a:rPr>
              <a:t>http://en.wikipedia.org/wiki/Olbers'_paradox</a:t>
            </a:r>
          </a:p>
        </p:txBody>
      </p:sp>
      <p:sp xmlns:meta="urn:oasis:names:tc:opendocument:xmlns:meta:1.0">
        <p:nvSpPr>
          <p:cNvPr id="6" name="TextBox 5"/>
          <p:cNvSpPr/>
          <p:nvPr/>
        </p:nvSpPr>
        <p:spPr>
          <a:xfrm xmlns:manifest="urn:oasis:names:tc:opendocument:xmlns:manifest:1.0">
            <a:off x="2752200" y="1389240"/>
            <a:ext cx="4572000" cy="59616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None/>
              <a:tabLst/>
            </a:pPr>
            <a:r>
              <a:rPr smtClean="0" lang="en-US" sz="3600" b="0" kern="0" i="0">
                <a:solidFill xmlns:manifest="urn:oasis:names:tc:opendocument:xmlns:manifest:1.0">
                  <a:sysClr val="windowText"/>
                </a:solidFill>
                <a:latin xmlns:manifest="urn:oasis:names:tc:opendocument:xmlns:manifest:1.0" charset="0" typeface="Times New Roman"/>
              </a:rPr>
              <a:t>Olber's Paradox - 1823</a:t>
            </a:r>
          </a:p>
        </p:txBody>
      </p:sp>
      <p:sp xmlns:meta="urn:oasis:names:tc:opendocument:xmlns:meta:1.0">
        <p:nvSpPr>
          <p:cNvPr id="7" name="TextBox 6"/>
          <p:cNvSpPr/>
          <p:nvPr/>
        </p:nvSpPr>
        <p:spPr>
          <a:xfrm xmlns:manifest="urn:oasis:names:tc:opendocument:xmlns:manifest:1.0">
            <a:off x="457200" y="228600"/>
            <a:ext cx="2986560" cy="34668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rPr>
              <a:t>Before leaving the skies .... </a:t>
            </a:r>
          </a:p>
        </p:txBody>
      </p:sp>
      <p:sp xmlns:meta="urn:oasis:names:tc:opendocument:xmlns:meta:1.0">
        <p:nvSpPr>
          <p:cNvPr id="8" name="TextBox 7"/>
          <p:cNvSpPr/>
          <p:nvPr/>
        </p:nvSpPr>
        <p:spPr>
          <a:xfrm xmlns:manifest="urn:oasis:names:tc:opendocument:xmlns:manifest:1.0">
            <a:off x="227520" y="3885480"/>
            <a:ext cx="7316280" cy="283500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Assumptions:</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Universe is infinite.</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Stars are uniformly distributed in all directions.</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Universe was and always will be around.</a:t>
            </a:r>
          </a:p>
          <a:p>
            <a:pPr xmlns:manifest="urn:oasis:names:tc:opendocument:xmlns:manifest:1.0" indent="0" marL="0">
              <a:spcBef>
                <a:spcPts val="0"/>
              </a:spcBef>
              <a:spcAft>
                <a:spcPts val="0"/>
              </a:spcAft>
              <a:buNone/>
              <a:tabLst/>
            </a:pPr>
            <a:endParaRPr smtClean="0" lang="en-US" sz="2400" b="0" kern="0" i="0">
              <a:solidFill xmlns:manifest="urn:oasis:names:tc:opendocument:xmlns:manifest:1.0">
                <a:sysClr val="windowText"/>
              </a:solidFill>
              <a:latin xmlns:manifest="urn:oasis:names:tc:opendocument:xmlns:manifest:1.0" charset="0" typeface="Times New Roman"/>
            </a:endParaRP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Consequence: </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Every line of sight would cross a star, and </a:t>
            </a:r>
            <a:r>
              <a:rPr smtClean="0" lang="en-US" sz="2400" b="0" kern="0" i="0">
                <a:solidFill xmlns:manifest="urn:oasis:names:tc:opendocument:xmlns:manifest:1.0">
                  <a:sysClr val="windowText"/>
                </a:solidFill>
                <a:latin xmlns:manifest="urn:oasis:names:tc:opendocument:xmlns:manifest:1.0" charset="0" typeface="Times New Roman"/>
              </a:rPr>
              <a:t/>
            </a:r>
            <a:br xmlns:manifest="urn:oasis:names:tc:opendocument:xmlns:manifest:1.0">
              <a:rPr smtClean="0" lang="en-US" sz="2400">
                <a:latin charset="0" typeface="Times New Roman"/>
              </a:rPr>
            </a:br>
            <a:r>
              <a:rPr smtClean="0" lang="en-US" sz="2400" b="0" kern="0" i="0">
                <a:solidFill xmlns:manifest="urn:oasis:names:tc:opendocument:xmlns:manifest:1.0">
                  <a:sysClr val="windowText"/>
                </a:solidFill>
                <a:latin xmlns:manifest="urn:oasis:names:tc:opendocument:xmlns:manifest:1.0" charset="0" typeface="Times New Roman"/>
              </a:rPr>
              <a:t>    the night sky should be lit up in all directions!</a:t>
            </a:r>
          </a:p>
        </p:txBody>
      </p:sp>
      <p:pic>
        <p:nvPicPr>
          <p:cNvPr id="9" name="Placeholder 3" descr="10000000000002D5000000E328790DC5.png"/>
          <p:cNvPicPr>
            <a:picLocks noChangeAspect="1" noGrp="1"/>
          </p:cNvPicPr>
          <p:nvPr/>
        </p:nvPicPr>
        <p:blipFill>
          <a:blip r:embed="sl27Image8">
            <a:lum bright="0000" contrast="0000"/>
          </a:blip>
          <a:stretch>
            <a:fillRect/>
          </a:stretch>
        </p:blipFill>
        <p:spPr>
          <a:xfrm xmlns:manifest="urn:oasis:names:tc:opendocument:xmlns:manifest:1.0">
            <a:off x="336600" y="2093400"/>
            <a:ext cx="6219360" cy="1704600"/>
          </a:xfrm>
          <a:prstGeom prst="rect">
            <a:avLst/>
          </a:prstGeom>
          <a:ln xmlns:meta="urn:oasis:names:tc:opendocument:xmlns:meta:1.0" w="0">
            <a:noFill/>
          </a:ln>
        </p:spPr>
      </p:pic>
    </p:spTree>
  </p:cSld>
  <p:clrMapOvr>
    <a:masterClrMapping/>
  </p:clrMapOvr>
  <p:transition spd="med"/>
</p:sld>
</file>

<file path=ppt/slides/slide2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subTitle 1" id="3"/>
          <p:cNvSpPr>
            <a:spLocks noGrp="1"/>
          </p:cNvSpPr>
          <p:nvPr>
            <p:ph type="subTitle" idx="1"/>
          </p:nvPr>
        </p:nvSpPr>
        <p:spPr>
          <a:xfrm xmlns:manifest="urn:oasis:names:tc:opendocument:xmlns:manifest:1.0">
            <a:off x="504000" y="5486400"/>
            <a:ext cx="9068760" cy="1228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algn="ctr" marL="0">
              <a:buNone/>
              <a:tabLst/>
            </a:pPr>
            <a:r>
              <a:rPr smtClean="0" lang="en-US" sz="3200" b="0" kern="0" i="0">
                <a:solidFill xmlns:manifest="urn:oasis:names:tc:opendocument:xmlns:manifest:1.0">
                  <a:sysClr val="windowText"/>
                </a:solidFill>
                <a:latin xmlns:manifest="urn:oasis:names:tc:opendocument:xmlns:manifest:1.0" charset="0" typeface="Arial"/>
              </a:rPr>
              <a:t>This is Not Your Father's Physics</a:t>
            </a:r>
          </a:p>
          <a:p>
            <a:pPr xmlns:manifest="urn:oasis:names:tc:opendocument:xmlns:manifest:1.0" indent="0" algn="ctr" marL="0">
              <a:buNone/>
              <a:tabLst/>
            </a:pPr>
            <a:r>
              <a:rPr smtClean="0" lang="en-US" sz="3200" b="0" kern="0" i="0">
                <a:solidFill xmlns:manifest="urn:oasis:names:tc:opendocument:xmlns:manifest:1.0">
                  <a:sysClr val="windowText"/>
                </a:solidFill>
                <a:latin xmlns:manifest="urn:oasis:names:tc:opendocument:xmlns:manifest:1.0" charset="0" typeface="Arial"/>
              </a:rPr>
              <a:t>1900's</a:t>
            </a:r>
          </a:p>
        </p:txBody>
      </p:sp>
      <p:pic>
        <p:nvPicPr>
          <p:cNvPr id="4" name="Placeholder 3" descr="10000000000000CE0000012CB4D9C6F7.png"/>
          <p:cNvPicPr>
            <a:picLocks noChangeAspect="1" noGrp="1"/>
          </p:cNvPicPr>
          <p:nvPr/>
        </p:nvPicPr>
        <p:blipFill>
          <a:blip r:embed="sl28Image3">
            <a:lum bright="0000" contrast="0000"/>
          </a:blip>
          <a:stretch>
            <a:fillRect/>
          </a:stretch>
        </p:blipFill>
        <p:spPr>
          <a:xfrm xmlns:manifest="urn:oasis:names:tc:opendocument:xmlns:manifest:1.0">
            <a:off x="3429000" y="469800"/>
            <a:ext cx="3433680" cy="4936680"/>
          </a:xfrm>
          <a:prstGeom prst="rect">
            <a:avLst/>
          </a:prstGeom>
          <a:ln xmlns:meta="urn:oasis:names:tc:opendocument:xmlns:meta:1.0" w="0">
            <a:noFill/>
          </a:ln>
        </p:spPr>
      </p:pic>
    </p:spTree>
  </p:cSld>
  <p:clrMapOvr>
    <a:masterClrMapping/>
  </p:clrMapOvr>
  <p:transition spd="med"/>
</p:sld>
</file>

<file path=ppt/slides/slide2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0800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Physics Revolutions</a:t>
            </a:r>
          </a:p>
        </p:txBody>
      </p:sp>
      <p:pic>
        <p:nvPicPr>
          <p:cNvPr id="4" name="Placeholder 3" descr="10000000000000E100000119A6AD78DE.png"/>
          <p:cNvPicPr>
            <a:picLocks noChangeAspect="1" noGrp="1"/>
          </p:cNvPicPr>
          <p:nvPr/>
        </p:nvPicPr>
        <p:blipFill>
          <a:blip r:embed="sl29Image3">
            <a:lum bright="0000" contrast="0000"/>
          </a:blip>
          <a:stretch>
            <a:fillRect/>
          </a:stretch>
        </p:blipFill>
        <p:spPr>
          <a:xfrm xmlns:manifest="urn:oasis:names:tc:opendocument:xmlns:manifest:1.0">
            <a:off x="7110000" y="1022400"/>
            <a:ext cx="2514600" cy="2988720"/>
          </a:xfrm>
          <a:prstGeom prst="rect">
            <a:avLst/>
          </a:prstGeom>
          <a:ln xmlns:meta="urn:oasis:names:tc:opendocument:xmlns:meta:1.0" w="0">
            <a:noFill/>
          </a:ln>
        </p:spPr>
      </p:pic>
      <p:sp>
        <p:nvSpPr>
          <p:cNvPr name="Content Placeholder 2" id="5"/>
          <p:cNvSpPr>
            <a:spLocks noGrp="1"/>
          </p:cNvSpPr>
          <p:nvPr>
            <p:ph type="body" idx="1"/>
          </p:nvPr>
        </p:nvSpPr>
        <p:spPr>
          <a:xfrm xmlns:manifest="urn:oasis:names:tc:opendocument:xmlns:manifest:1.0">
            <a:off x="419400" y="927000"/>
            <a:ext cx="6172200" cy="30312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600" b="1"/>
              <a:t>William Thomson</a:t>
            </a:r>
            <a:r xmlns:manifest="urn:oasis:names:tc:opendocument:xmlns:manifest:1.0">
              <a:rPr smtClean="0" lang="en-US" sz="2600"/>
              <a:t>, (1824 – 1907)</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1st Baron Kelvin (</a:t>
            </a:r>
            <a:r xmlns:manifest="urn:oasis:names:tc:opendocument:xmlns:manifest:1.0">
              <a:rPr smtClean="0" lang="en-US" sz="2600" b="1"/>
              <a:t>Lord Kelvin</a:t>
            </a:r>
            <a:r xmlns:manifest="urn:oasis:names:tc:opendocument:xmlns:manifest:1.0">
              <a:rPr smtClean="0" lang="en-US" sz="2600"/>
              <a:t>)</a:t>
            </a:r>
          </a:p>
          <a:p>
            <a:pPr xmlns:manifest="urn:oasis:names:tc:opendocument:xmlns:manifest:1.0" lvl="1" indent="-288000" marL="864000">
              <a:buNone/>
              <a:tabLst/>
            </a:pPr>
            <a:r xmlns:manifest="urn:oasis:names:tc:opendocument:xmlns:manifest:1.0">
              <a:rPr smtClean="0" lang="en-US" i="1"/>
              <a:t>“</a:t>
            </a:r>
            <a:r xmlns:manifest="urn:oasis:names:tc:opendocument:xmlns:manifest:1.0">
              <a:rPr smtClean="0" lang="en-US" i="1"/>
              <a:t>There is nothing new to be discovered in physics now. All that remains is more and more precise measurement.” - 1900</a:t>
            </a:r>
          </a:p>
        </p:txBody>
      </p:sp>
      <p:sp xmlns:meta="urn:oasis:names:tc:opendocument:xmlns:meta:1.0">
        <p:nvSpPr>
          <p:cNvPr id="6" name="TextBox 5"/>
          <p:cNvSpPr/>
          <p:nvPr/>
        </p:nvSpPr>
        <p:spPr>
          <a:xfrm xmlns:manifest="urn:oasis:names:tc:opendocument:xmlns:manifest:1.0">
            <a:off x="228600" y="3853440"/>
            <a:ext cx="9667800" cy="168156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2200" b="0" kern="0" i="0">
                <a:solidFill xmlns:manifest="urn:oasis:names:tc:opendocument:xmlns:manifest:1.0">
                  <a:srgbClr val="000000"/>
                </a:solidFill>
                <a:latin xmlns:manifest="urn:oasis:names:tc:opendocument:xmlns:manifest:1.0" charset="0" typeface="Arial"/>
              </a:rPr>
              <a:t>1895  </a:t>
            </a:r>
            <a:r>
              <a:rPr smtClean="0" lang="en-US" sz="2200" b="1" kern="0" i="0">
                <a:solidFill xmlns:manifest="urn:oasis:names:tc:opendocument:xmlns:manifest:1.0">
                  <a:srgbClr val="000000"/>
                </a:solidFill>
                <a:latin xmlns:manifest="urn:oasis:names:tc:opendocument:xmlns:manifest:1.0" charset="0" typeface="Arial"/>
              </a:rPr>
              <a:t>Wilhelm Röntgen</a:t>
            </a:r>
            <a:r>
              <a:rPr smtClean="0" lang="en-US" sz="2200" b="0" kern="0" i="0">
                <a:solidFill xmlns:manifest="urn:oasis:names:tc:opendocument:xmlns:manifest:1.0">
                  <a:srgbClr val="000000"/>
                </a:solidFill>
                <a:latin xmlns:manifest="urn:oasis:names:tc:opendocument:xmlns:manifest:1.0" charset="0" typeface="Arial"/>
              </a:rPr>
              <a:t> discovers X-rays. </a:t>
            </a:r>
          </a:p>
          <a:p>
            <a:pPr xmlns:manifest="urn:oasis:names:tc:opendocument:xmlns:manifest:1.0" indent="0" marL="0">
              <a:spcBef>
                <a:spcPts val="0"/>
              </a:spcBef>
              <a:spcAft>
                <a:spcPts val="0"/>
              </a:spcAft>
              <a:buNone/>
              <a:tabLst/>
            </a:pPr>
            <a:r>
              <a:rPr smtClean="0" lang="en-US" sz="2200" b="0" kern="0" i="0">
                <a:solidFill xmlns:manifest="urn:oasis:names:tc:opendocument:xmlns:manifest:1.0">
                  <a:srgbClr val="000000"/>
                </a:solidFill>
                <a:latin xmlns:manifest="urn:oasis:names:tc:opendocument:xmlns:manifest:1.0" charset="0" typeface="Arial"/>
              </a:rPr>
              <a:t>1898 </a:t>
            </a:r>
            <a:r>
              <a:rPr smtClean="0" lang="en-US" sz="2200" b="1" kern="0" i="0">
                <a:solidFill xmlns:manifest="urn:oasis:names:tc:opendocument:xmlns:manifest:1.0">
                  <a:srgbClr val="000000"/>
                </a:solidFill>
                <a:latin xmlns:manifest="urn:oasis:names:tc:opendocument:xmlns:manifest:1.0" charset="0" typeface="Arial"/>
              </a:rPr>
              <a:t>Marie and Pierre Curie</a:t>
            </a:r>
            <a:r>
              <a:rPr smtClean="0" lang="en-US" sz="2200" b="0" kern="0" i="0">
                <a:solidFill xmlns:manifest="urn:oasis:names:tc:opendocument:xmlns:manifest:1.0">
                  <a:srgbClr val="000000"/>
                </a:solidFill>
                <a:latin xmlns:manifest="urn:oasis:names:tc:opendocument:xmlns:manifest:1.0" charset="0" typeface="Arial"/>
              </a:rPr>
              <a:t> separate radioactive elements. </a:t>
            </a:r>
          </a:p>
          <a:p>
            <a:pPr xmlns:manifest="urn:oasis:names:tc:opendocument:xmlns:manifest:1.0" indent="0" marL="0">
              <a:spcBef>
                <a:spcPts val="0"/>
              </a:spcBef>
              <a:spcAft>
                <a:spcPts val="0"/>
              </a:spcAft>
              <a:buNone/>
              <a:tabLst/>
            </a:pPr>
            <a:r>
              <a:rPr smtClean="0" lang="en-US" sz="2200" b="0" kern="0" i="0">
                <a:solidFill xmlns:manifest="urn:oasis:names:tc:opendocument:xmlns:manifest:1.0">
                  <a:srgbClr val="000000"/>
                </a:solidFill>
                <a:latin xmlns:manifest="urn:oasis:names:tc:opendocument:xmlns:manifest:1.0" charset="0" typeface="Arial"/>
              </a:rPr>
              <a:t>1898 </a:t>
            </a:r>
            <a:r>
              <a:rPr smtClean="0" lang="en-US" sz="2200" b="1" kern="0" i="0">
                <a:solidFill xmlns:manifest="urn:oasis:names:tc:opendocument:xmlns:manifest:1.0">
                  <a:srgbClr val="000000"/>
                </a:solidFill>
                <a:latin xmlns:manifest="urn:oasis:names:tc:opendocument:xmlns:manifest:1.0" charset="0" typeface="Arial"/>
              </a:rPr>
              <a:t>Joseph Thomson</a:t>
            </a:r>
            <a:r>
              <a:rPr smtClean="0" lang="en-US" sz="2200" b="0" kern="0" i="0">
                <a:solidFill xmlns:manifest="urn:oasis:names:tc:opendocument:xmlns:manifest:1.0">
                  <a:srgbClr val="000000"/>
                </a:solidFill>
                <a:latin xmlns:manifest="urn:oasis:names:tc:opendocument:xmlns:manifest:1.0" charset="0" typeface="Arial"/>
              </a:rPr>
              <a:t> measures electron, </a:t>
            </a:r>
          </a:p>
          <a:p>
            <a:pPr xmlns:manifest="urn:oasis:names:tc:opendocument:xmlns:manifest:1.0" indent="0" marL="0">
              <a:spcBef>
                <a:spcPts val="0"/>
              </a:spcBef>
              <a:spcAft>
                <a:spcPts val="0"/>
              </a:spcAft>
              <a:buNone/>
              <a:tabLst/>
            </a:pPr>
            <a:r>
              <a:rPr smtClean="0" lang="en-US" sz="2200" b="1" kern="0" i="0">
                <a:solidFill xmlns:manifest="urn:oasis:names:tc:opendocument:xmlns:manifest:1.0">
                  <a:srgbClr val="000080"/>
                </a:solidFill>
                <a:latin xmlns:manifest="urn:oasis:names:tc:opendocument:xmlns:manifest:1.0" charset="0" typeface="Arial"/>
              </a:rPr>
              <a:t>         </a:t>
            </a:r>
            <a:r>
              <a:rPr smtClean="0" lang="en-US" sz="2200" b="1" kern="0" i="0">
                <a:solidFill xmlns:manifest="urn:oasis:names:tc:opendocument:xmlns:manifest:1.0">
                  <a:srgbClr val="000080"/>
                </a:solidFill>
                <a:latin xmlns:manifest="urn:oasis:names:tc:opendocument:xmlns:manifest:1.0" charset="0" typeface="Arial"/>
              </a:rPr>
              <a:t>- “plum-pudding” model of the atom</a:t>
            </a:r>
            <a:r>
              <a:rPr smtClean="0" lang="en-US" sz="2200" b="0" kern="0" i="0">
                <a:solidFill xmlns:manifest="urn:oasis:names:tc:opendocument:xmlns:manifest:1.0">
                  <a:srgbClr val="000000"/>
                </a:solidFill>
                <a:latin xmlns:manifest="urn:oasis:names:tc:opendocument:xmlns:manifest:1.0" charset="0" typeface="Arial"/>
              </a:rPr>
              <a:t> </a:t>
            </a:r>
            <a:r>
              <a:rPr smtClean="0" lang="en-US" sz="22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200">
                <a:solidFill>
                  <a:srgbClr val="000000"/>
                </a:solidFill>
              </a:rPr>
            </a:br>
            <a:r>
              <a:rPr smtClean="0" lang="en-US" sz="2200" b="0" kern="0" i="0">
                <a:solidFill xmlns:manifest="urn:oasis:names:tc:opendocument:xmlns:manifest:1.0">
                  <a:srgbClr val="000000"/>
                </a:solidFill>
                <a:latin xmlns:manifest="urn:oasis:names:tc:opendocument:xmlns:manifest:1.0" charset="0" typeface="Arial"/>
              </a:rPr>
              <a:t>         - a slightly positive sphere with small, raisin-like negative electrons. </a:t>
            </a:r>
          </a:p>
        </p:txBody>
      </p:sp>
      <p:pic>
        <p:nvPicPr>
          <p:cNvPr id="8" name="Placeholder 3" descr="10000000000000B4000000CF835CEB01.png"/>
          <p:cNvPicPr>
            <a:picLocks noChangeAspect="1" noGrp="1"/>
          </p:cNvPicPr>
          <p:nvPr/>
        </p:nvPicPr>
        <p:blipFill>
          <a:blip r:embed="sl29Image7">
            <a:lum bright="0000" contrast="0000"/>
          </a:blip>
          <a:stretch>
            <a:fillRect/>
          </a:stretch>
        </p:blipFill>
        <p:spPr>
          <a:xfrm xmlns:manifest="urn:oasis:names:tc:opendocument:xmlns:manifest:1.0">
            <a:off x="368280" y="5523840"/>
            <a:ext cx="1714320" cy="1971360"/>
          </a:xfrm>
          <a:prstGeom prst="rect">
            <a:avLst/>
          </a:prstGeom>
          <a:ln xmlns:meta="urn:oasis:names:tc:opendocument:xmlns:meta:1.0" w="0">
            <a:noFill/>
          </a:ln>
        </p:spPr>
      </p:pic>
    </p:spTree>
  </p:cSld>
  <p:clrMapOvr>
    <a:masterClrMapping/>
  </p:clrMapOvr>
  <p:transition spd="med"/>
</p:sld>
</file>

<file path=ppt/slides/slide3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1800" y="454320"/>
            <a:ext cx="744660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Radioactivity and the Atom</a:t>
            </a:r>
          </a:p>
        </p:txBody>
      </p:sp>
      <p:sp>
        <p:nvSpPr>
          <p:cNvPr name="Content Placeholder 2" id="4"/>
          <p:cNvSpPr>
            <a:spLocks noGrp="1"/>
          </p:cNvSpPr>
          <p:nvPr>
            <p:ph type="body" idx="1"/>
          </p:nvPr>
        </p:nvSpPr>
        <p:spPr>
          <a:xfrm xmlns:manifest="urn:oasis:names:tc:opendocument:xmlns:manifest:1.0">
            <a:off x="192600" y="1769400"/>
            <a:ext cx="9408600" cy="4900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1897 - J.J. Thomson discovers the electron.</a:t>
            </a:r>
          </a:p>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1898 - Marie and Pierre Curie discover first radioactive </a:t>
            </a:r>
          </a:p>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           </a:t>
            </a:r>
            <a:r xmlns:manifest="urn:oasis:names:tc:opendocument:xmlns:manifest:1.0">
              <a:rPr smtClean="0" lang="en-US" sz="2200">
                <a:solidFill>
                  <a:srgbClr val="000000"/>
                </a:solidFill>
                <a:latin charset="0" typeface="Arial"/>
              </a:rPr>
              <a:t>elements: radium and polonium. </a:t>
            </a:r>
          </a:p>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1899 - Ernest Rutherford - radiation = alpha and beta rays.</a:t>
            </a:r>
          </a:p>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1900 - Pierre Curie observes gamma rays. </a:t>
            </a:r>
          </a:p>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1911 - Ernest Rutherford discovers the atomic nucleus</a:t>
            </a:r>
          </a:p>
          <a:p>
            <a:pPr xmlns:manifest="urn:oasis:names:tc:opendocument:xmlns:manifest:1.0" indent="-324000" algn="l" marL="432000">
              <a:buNone/>
              <a:tabLst/>
            </a:pPr>
            <a:r xmlns:manifest="urn:oasis:names:tc:opendocument:xmlns:manifest:1.0">
              <a:rPr smtClean="0" lang="en-US" sz="2200">
                <a:solidFill>
                  <a:srgbClr val="000000"/>
                </a:solidFill>
                <a:latin charset="0" typeface="Arial"/>
              </a:rPr>
              <a:t>1913 - Niels Bohr introduces the first atom model, mini solar system.</a:t>
            </a:r>
          </a:p>
          <a:p>
            <a:pPr xmlns:manifest="urn:oasis:names:tc:opendocument:xmlns:manifest:1.0" indent="-324000" marL="432000">
              <a:buNone/>
              <a:tabLst/>
            </a:pPr>
            <a:r xmlns:manifest="urn:oasis:names:tc:opendocument:xmlns:manifest:1.0">
              <a:rPr smtClean="0" lang="en-US" sz="2200">
                <a:solidFill>
                  <a:srgbClr val="000000"/>
                </a:solidFill>
                <a:latin charset="0" typeface="Arial"/>
              </a:rPr>
              <a:t>1913 - Hans Geiger invents Geiger counter for measuring radioactivity.</a:t>
            </a:r>
          </a:p>
          <a:p>
            <a:pPr xmlns:manifest="urn:oasis:names:tc:opendocument:xmlns:manifest:1.0" indent="-324000" marL="432000">
              <a:buNone/>
              <a:tabLst/>
            </a:pPr>
            <a:r xmlns:manifest="urn:oasis:names:tc:opendocument:xmlns:manifest:1.0">
              <a:rPr smtClean="0" lang="en-US" sz="2200">
                <a:solidFill>
                  <a:srgbClr val="000000"/>
                </a:solidFill>
                <a:latin charset="0" typeface="Arial"/>
              </a:rPr>
              <a:t>1920 - Ernest Rutherford discovered and named the proton.</a:t>
            </a:r>
          </a:p>
          <a:p>
            <a:pPr xmlns:manifest="urn:oasis:names:tc:opendocument:xmlns:manifest:1.0" indent="-324000" marL="432000">
              <a:buNone/>
              <a:tabLst/>
            </a:pPr>
            <a:r xmlns:manifest="urn:oasis:names:tc:opendocument:xmlns:manifest:1.0">
              <a:rPr smtClean="0" lang="en-US" sz="2200">
                <a:solidFill>
                  <a:srgbClr val="000000"/>
                </a:solidFill>
                <a:latin charset="0" typeface="Arial"/>
              </a:rPr>
              <a:t>1932 - James Chadwick discovers the neutron. Won Nobel Prize in 1935.</a:t>
            </a:r>
          </a:p>
        </p:txBody>
      </p:sp>
      <p:pic>
        <p:nvPicPr>
          <p:cNvPr id="5" name="Placeholder 3" descr="10000000000000C5000001001AEB1340.png"/>
          <p:cNvPicPr>
            <a:picLocks noChangeAspect="1" noGrp="1"/>
          </p:cNvPicPr>
          <p:nvPr/>
        </p:nvPicPr>
        <p:blipFill>
          <a:blip r:embed="sl30Image4">
            <a:lum bright="0000" contrast="0000"/>
          </a:blip>
          <a:stretch>
            <a:fillRect/>
          </a:stretch>
        </p:blipFill>
        <p:spPr>
          <a:xfrm xmlns:manifest="urn:oasis:names:tc:opendocument:xmlns:manifest:1.0">
            <a:off x="7845840" y="2286000"/>
            <a:ext cx="1875960" cy="2437920"/>
          </a:xfrm>
          <a:prstGeom prst="rect">
            <a:avLst/>
          </a:prstGeom>
          <a:ln xmlns:meta="urn:oasis:names:tc:opendocument:xmlns:meta:1.0" w="0">
            <a:noFill/>
          </a:ln>
        </p:spPr>
      </p:pic>
      <p:pic>
        <p:nvPicPr>
          <p:cNvPr id="6" name="Placeholder 3" descr="100000000000010C000000BCEE2E9EFD.png"/>
          <p:cNvPicPr>
            <a:picLocks noChangeAspect="1" noGrp="1"/>
          </p:cNvPicPr>
          <p:nvPr/>
        </p:nvPicPr>
        <p:blipFill>
          <a:blip r:embed="sl30Image5">
            <a:lum bright="0000" contrast="0000"/>
          </a:blip>
          <a:stretch>
            <a:fillRect/>
          </a:stretch>
        </p:blipFill>
        <p:spPr>
          <a:xfrm xmlns:manifest="urn:oasis:names:tc:opendocument:xmlns:manifest:1.0">
            <a:off x="7338600" y="363600"/>
            <a:ext cx="2552400" cy="1790280"/>
          </a:xfrm>
          <a:prstGeom prst="rect">
            <a:avLst/>
          </a:prstGeom>
          <a:ln xmlns:meta="urn:oasis:names:tc:opendocument:xmlns:meta:1.0" w="0">
            <a:noFill/>
          </a:ln>
        </p:spPr>
      </p:pic>
    </p:spTree>
  </p:cSld>
  <p:clrMapOvr>
    <a:masterClrMapping/>
  </p:clrMapOvr>
  <p:transition spd="med"/>
</p:sld>
</file>

<file path=ppt/slides/slide3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203000001992055F798.png"/>
          <p:cNvPicPr>
            <a:picLocks noChangeAspect="1" noGrp="1"/>
          </p:cNvPicPr>
          <p:nvPr/>
        </p:nvPicPr>
        <p:blipFill>
          <a:blip r:embed="sl31Image2">
            <a:lum bright="0000" contrast="0000"/>
          </a:blip>
          <a:stretch>
            <a:fillRect/>
          </a:stretch>
        </p:blipFill>
        <p:spPr>
          <a:xfrm xmlns:manifest="urn:oasis:names:tc:opendocument:xmlns:manifest:1.0">
            <a:off x="120600" y="2311200"/>
            <a:ext cx="4330800" cy="307800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503640" y="-21600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Blackbody Spectrum</a:t>
            </a:r>
          </a:p>
        </p:txBody>
      </p:sp>
      <p:sp>
        <p:nvSpPr>
          <p:cNvPr name="Content Placeholder 2" id="5"/>
          <p:cNvSpPr>
            <a:spLocks noGrp="1"/>
          </p:cNvSpPr>
          <p:nvPr>
            <p:ph type="body" idx="1"/>
          </p:nvPr>
        </p:nvSpPr>
        <p:spPr>
          <a:xfrm xmlns:manifest="urn:oasis:names:tc:opendocument:xmlns:manifest:1.0">
            <a:off x="0" y="797400"/>
            <a:ext cx="10076760" cy="21384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b="1"/>
              <a:t>Blackbody</a:t>
            </a:r>
            <a:r xmlns:manifest="urn:oasis:names:tc:opendocument:xmlns:manifest:1.0">
              <a:rPr smtClean="0" lang="en-US" sz="2400"/>
              <a:t> - a theoretical object that absorbs 100% of the radiation that hits it. </a:t>
            </a:r>
          </a:p>
          <a:p>
            <a:pPr xmlns:manifest="urn:oasis:names:tc:opendocument:xmlns:manifest:1.0" indent="0" marL="0">
              <a:buNone/>
              <a:tabLst>
                <a:tab pos="457200" algn="l"/>
              </a:tabLst>
            </a:pPr>
            <a:r xmlns:manifest="urn:oasis:names:tc:opendocument:xmlns:manifest:1.0">
              <a:rPr smtClean="0" lang="en-US" sz="2400" b="1" i="0">
                <a:solidFill>
                  <a:srgbClr val="000000"/>
                </a:solidFill>
                <a:latin charset="0" typeface="Times New Roman"/>
              </a:rPr>
              <a:t> </a:t>
            </a:r>
            <a:r xmlns:manifest="urn:oasis:names:tc:opendocument:xmlns:manifest:1.0">
              <a:rPr smtClean="0" lang="en-US" sz="2400" b="1" i="0">
                <a:solidFill>
                  <a:srgbClr val="000000"/>
                </a:solidFill>
                <a:latin charset="0" typeface="Times New Roman"/>
              </a:rPr>
              <a:t>Wien's Law</a:t>
            </a:r>
            <a:r xmlns:manifest="urn:oasis:names:tc:opendocument:xmlns:manifest:1.0">
              <a:rPr smtClean="0" lang="en-US" sz="2400" b="0" i="0">
                <a:solidFill>
                  <a:srgbClr val="000000"/>
                </a:solidFill>
                <a:latin charset="0" typeface="Times New Roman"/>
              </a:rPr>
              <a:t> (1896) </a:t>
            </a:r>
            <a:r xmlns:manifest="urn:oasis:names:tc:opendocument:xmlns:manifest:1.0">
              <a:rPr smtClean="0" lang="en-US" sz="2400" b="0" i="0">
                <a:solidFill>
                  <a:srgbClr val="000000"/>
                </a:solidFill>
                <a:latin charset="0" typeface="Times New Roman"/>
              </a:rPr>
              <a:t/>
            </a:r>
            <a:br xmlns:manifest="urn:oasis:names:tc:opendocument:xmlns:manifest:1.0">
              <a:rPr smtClean="0" lang="en-US" sz="2400" b="0" i="0">
                <a:solidFill>
                  <a:srgbClr val="000000"/>
                </a:solidFill>
                <a:latin charset="0" typeface="Times New Roman"/>
              </a:rPr>
            </a:br>
            <a:r xmlns:manifest="urn:oasis:names:tc:opendocument:xmlns:manifest:1.0">
              <a:rPr smtClean="0" lang="en-US" sz="2400" b="0" i="0">
                <a:solidFill>
                  <a:srgbClr val="000000"/>
                </a:solidFill>
                <a:latin charset="0" typeface="Times New Roman"/>
              </a:rPr>
              <a:t> </a:t>
            </a:r>
            <a:r xmlns:manifest="urn:oasis:names:tc:opendocument:xmlns:manifest:1.0">
              <a:rPr smtClean="0" lang="en-US" sz="2400" b="1" i="0">
                <a:solidFill>
                  <a:srgbClr val="000000"/>
                </a:solidFill>
                <a:latin charset="0" typeface="Times New Roman"/>
              </a:rPr>
              <a:t>Rayleigh - Jeans Law</a:t>
            </a:r>
            <a:r xmlns:manifest="urn:oasis:names:tc:opendocument:xmlns:manifest:1.0">
              <a:rPr smtClean="0" lang="en-US" sz="2400" b="0" i="0">
                <a:solidFill>
                  <a:srgbClr val="000000"/>
                </a:solidFill>
                <a:latin charset="0" typeface="Times New Roman"/>
              </a:rPr>
              <a:t> (1900) </a:t>
            </a:r>
          </a:p>
        </p:txBody>
      </p:sp>
      <p:sp xmlns:meta="urn:oasis:names:tc:opendocument:xmlns:meta:1.0">
        <p:nvSpPr>
          <p:cNvPr id="6" name="TextBox 5"/>
          <p:cNvSpPr/>
          <p:nvPr/>
        </p:nvSpPr>
        <p:spPr>
          <a:xfrm xmlns:manifest="urn:oasis:names:tc:opendocument:xmlns:manifest:1.0">
            <a:off x="609480" y="5752440"/>
            <a:ext cx="9076320" cy="9518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algn="just" marL="0">
              <a:spcBef>
                <a:spcPts val="0"/>
              </a:spcBef>
              <a:spcAft>
                <a:spcPts val="0"/>
              </a:spcAft>
              <a:buNone/>
              <a:tabLst/>
            </a:pPr>
            <a:r>
              <a:rPr smtClean="0" lang="en-US" sz="2000" b="1" kern="0" i="0">
                <a:solidFill xmlns:manifest="urn:oasis:names:tc:opendocument:xmlns:manifest:1.0">
                  <a:sysClr val="windowText"/>
                </a:solidFill>
                <a:latin xmlns:manifest="urn:oasis:names:tc:opendocument:xmlns:manifest:1.0" charset="0" typeface="Arial"/>
              </a:rPr>
              <a:t>Ultraviolet Catastrophe</a:t>
            </a:r>
            <a:r>
              <a:rPr smtClean="0" lang="en-US" sz="2000" b="0" kern="0" i="0">
                <a:solidFill xmlns:manifest="urn:oasis:names:tc:opendocument:xmlns:manifest:1.0">
                  <a:sysClr val="windowText"/>
                </a:solidFill>
                <a:latin xmlns:manifest="urn:oasis:names:tc:opendocument:xmlns:manifest:1.0" charset="0" typeface="Arial"/>
              </a:rPr>
              <a:t> “... when you turn on your toaster, you are instantly fried by a massive gamma ray burst, since your little blackbody toaster should emit infinite energy at the shortest wavelengths.”</a:t>
            </a:r>
          </a:p>
        </p:txBody>
      </p:sp>
      <p:pic>
        <p:nvPicPr>
          <p:cNvPr id="7" name="Placeholder 3" descr="10000000000001D8000001347489D757.png"/>
          <p:cNvPicPr>
            <a:picLocks noChangeAspect="1" noGrp="1"/>
          </p:cNvPicPr>
          <p:nvPr/>
        </p:nvPicPr>
        <p:blipFill>
          <a:blip r:embed="sl31Image6">
            <a:lum bright="0000" contrast="0000"/>
          </a:blip>
          <a:stretch>
            <a:fillRect/>
          </a:stretch>
        </p:blipFill>
        <p:spPr>
          <a:xfrm xmlns:manifest="urn:oasis:names:tc:opendocument:xmlns:manifest:1.0">
            <a:off x="4500000" y="1828800"/>
            <a:ext cx="5448600" cy="3558240"/>
          </a:xfrm>
          <a:prstGeom prst="rect">
            <a:avLst/>
          </a:prstGeom>
          <a:ln xmlns:meta="urn:oasis:names:tc:opendocument:xmlns:meta:1.0" w="0">
            <a:noFill/>
          </a:ln>
        </p:spPr>
      </p:pic>
    </p:spTree>
  </p:cSld>
  <p:clrMapOvr>
    <a:masterClrMapping/>
  </p:clrMapOvr>
  <p:transition spd="med"/>
</p:sld>
</file>

<file path=ppt/slides/slide3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Quantum Theory</a:t>
            </a:r>
          </a:p>
        </p:txBody>
      </p:sp>
      <p:sp>
        <p:nvSpPr>
          <p:cNvPr name="Content Placeholder 2" id="4"/>
          <p:cNvSpPr>
            <a:spLocks noGrp="1"/>
          </p:cNvSpPr>
          <p:nvPr>
            <p:ph type="body" idx="1"/>
          </p:nvPr>
        </p:nvSpPr>
        <p:spPr>
          <a:xfrm xmlns:manifest="urn:oasis:names:tc:opendocument:xmlns:manifest:1.0">
            <a:off x="323640" y="1445400"/>
            <a:ext cx="6582960" cy="46753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tab pos="889200" algn="l"/>
              </a:tabLst>
            </a:pPr>
            <a:r xmlns:manifest="urn:oasis:names:tc:opendocument:xmlns:manifest:1.0">
              <a:rPr smtClean="0" lang="en-US" sz="2400" b="1">
                <a:solidFill>
                  <a:srgbClr val="000000"/>
                </a:solidFill>
                <a:latin charset="0" typeface="Times New Roman"/>
              </a:rPr>
              <a:t>Max Planck</a:t>
            </a:r>
            <a:r xmlns:manifest="urn:oasis:names:tc:opendocument:xmlns:manifest:1.0">
              <a:rPr smtClean="0" lang="en-US" sz="2400">
                <a:solidFill>
                  <a:srgbClr val="000000"/>
                </a:solidFill>
                <a:latin charset="0" typeface="Times New Roman"/>
              </a:rPr>
              <a:t> </a:t>
            </a:r>
            <a:r xmlns:manifest="urn:oasis:names:tc:opendocument:xmlns:manifest:1.0">
              <a:rPr smtClean="0" lang="en-US" sz="2400">
                <a:solidFill>
                  <a:srgbClr val="000000"/>
                </a:solidFill>
                <a:latin charset="0" typeface="Times New Roman"/>
              </a:rPr>
              <a:t/>
            </a:r>
            <a:br xmlns:manifest="urn:oasis:names:tc:opendocument:xmlns:manifest:1.0">
              <a:rPr smtClean="0" lang="en-US" sz="2400">
                <a:solidFill>
                  <a:srgbClr val="000000"/>
                </a:solidFill>
                <a:latin charset="0" typeface="Times New Roman"/>
              </a:rPr>
            </a:br>
            <a:r xmlns:manifest="urn:oasis:names:tc:opendocument:xmlns:manifest:1.0">
              <a:rPr smtClean="0" lang="en-US" sz="2400">
                <a:solidFill>
                  <a:srgbClr val="000000"/>
                </a:solidFill>
                <a:latin charset="0" typeface="Times New Roman"/>
              </a:rPr>
              <a:t>(Karl Ernst Ludwig Marx Planck 1858-1947)</a:t>
            </a:r>
          </a:p>
          <a:p>
            <a:pPr xmlns:manifest="urn:oasis:names:tc:opendocument:xmlns:manifest:1.0" indent="-324000" marL="432000">
              <a:buNone/>
              <a:tabLst>
                <a:tab pos="889200" algn="l"/>
              </a:tabLst>
            </a:pPr>
            <a:r xmlns:manifest="urn:oasis:names:tc:opendocument:xmlns:manifest:1.0">
              <a:rPr smtClean="0" lang="en-US" sz="2400" b="1" i="1">
                <a:solidFill>
                  <a:srgbClr val="000000"/>
                </a:solidFill>
                <a:latin charset="0" typeface="Times New Roman"/>
              </a:rPr>
              <a:t>oscillators can only vibrate at discrete frequencies: </a:t>
            </a:r>
          </a:p>
          <a:p>
            <a:pPr xmlns:manifest="urn:oasis:names:tc:opendocument:xmlns:manifest:1.0" indent="-324000" marL="432000">
              <a:buNone/>
              <a:tabLst>
                <a:tab pos="889200" algn="l"/>
              </a:tabLst>
            </a:pPr>
            <a:r xmlns:manifest="urn:oasis:names:tc:opendocument:xmlns:manifest:1.0">
              <a:rPr smtClean="0" lang="en-US" sz="2400">
                <a:solidFill>
                  <a:srgbClr val="000000"/>
                </a:solidFill>
                <a:latin charset="0" typeface="Times New Roman"/>
              </a:rPr>
              <a:t>                                </a:t>
            </a:r>
            <a:r xmlns:manifest="urn:oasis:names:tc:opendocument:xmlns:manifest:1.0">
              <a:rPr smtClean="0" lang="en-US" sz="2400" b="1" i="1">
                <a:solidFill>
                  <a:srgbClr val="000000"/>
                </a:solidFill>
                <a:latin charset="0" typeface="Times New Roman"/>
              </a:rPr>
              <a:t>E</a:t>
            </a:r>
            <a:r xmlns:manifest="urn:oasis:names:tc:opendocument:xmlns:manifest:1.0">
              <a:rPr smtClean="0" lang="en-US" sz="3600" baseline="-58000" b="1" i="1">
                <a:solidFill>
                  <a:srgbClr val="000000"/>
                </a:solidFill>
                <a:latin charset="0" typeface="Times New Roman"/>
              </a:rPr>
              <a:t>n</a:t>
            </a:r>
            <a:r xmlns:manifest="urn:oasis:names:tc:opendocument:xmlns:manifest:1.0">
              <a:rPr smtClean="0" lang="en-US" sz="2400" b="1" i="1">
                <a:solidFill>
                  <a:srgbClr val="000000"/>
                </a:solidFill>
                <a:latin charset="0" typeface="Times New Roman"/>
              </a:rPr>
              <a:t> = n(hf), n =1,2,3 ....</a:t>
            </a:r>
          </a:p>
          <a:p>
            <a:pPr xmlns:manifest="urn:oasis:names:tc:opendocument:xmlns:manifest:1.0" indent="-324000" marL="432000">
              <a:buNone/>
              <a:tabLst>
                <a:tab pos="889200" algn="l"/>
              </a:tabLst>
            </a:pPr>
            <a:r xmlns:manifest="urn:oasis:names:tc:opendocument:xmlns:manifest:1.0">
              <a:rPr smtClean="0" lang="en-US" sz="2400">
                <a:solidFill>
                  <a:srgbClr val="000000"/>
                </a:solidFill>
                <a:latin charset="0" typeface="Times New Roman"/>
              </a:rPr>
              <a:t>Thus, the energy difference </a:t>
            </a:r>
            <a:r xmlns:manifest="urn:oasis:names:tc:opendocument:xmlns:manifest:1.0">
              <a:rPr smtClean="0" lang="en-US" sz="2400">
                <a:solidFill>
                  <a:srgbClr val="000000"/>
                </a:solidFill>
                <a:latin charset="0" typeface="Times New Roman"/>
              </a:rPr>
              <a:t/>
            </a:r>
            <a:br xmlns:manifest="urn:oasis:names:tc:opendocument:xmlns:manifest:1.0">
              <a:rPr smtClean="0" lang="en-US" sz="2400">
                <a:solidFill>
                  <a:srgbClr val="000000"/>
                </a:solidFill>
                <a:latin charset="0" typeface="Times New Roman"/>
              </a:rPr>
            </a:br>
            <a:r xmlns:manifest="urn:oasis:names:tc:opendocument:xmlns:manifest:1.0">
              <a:rPr smtClean="0" lang="en-US" sz="2400">
                <a:solidFill>
                  <a:srgbClr val="000000"/>
                </a:solidFill>
                <a:latin charset="0" typeface="Times New Roman"/>
              </a:rPr>
              <a:t/>
            </a:r>
            <a:br xmlns:manifest="urn:oasis:names:tc:opendocument:xmlns:manifest:1.0">
              <a:rPr smtClean="0" lang="en-US" sz="2400">
                <a:solidFill>
                  <a:srgbClr val="000000"/>
                </a:solidFill>
                <a:latin charset="0" typeface="Times New Roman"/>
              </a:rPr>
            </a:br>
            <a:r xmlns:manifest="urn:oasis:names:tc:opendocument:xmlns:manifest:1.0">
              <a:rPr smtClean="0" lang="en-US" sz="2400">
                <a:solidFill>
                  <a:srgbClr val="000000"/>
                </a:solidFill>
                <a:latin charset="0" typeface="Times New Roman"/>
              </a:rPr>
              <a:t>                           </a:t>
            </a:r>
            <a:r xmlns:manifest="urn:oasis:names:tc:opendocument:xmlns:manifest:1.0">
              <a:rPr smtClean="0" lang="en-US" sz="2400">
                <a:solidFill>
                  <a:srgbClr val="000000"/>
                </a:solidFill>
                <a:latin charset="0" typeface="Symbol"/>
              </a:rPr>
              <a:t>D</a:t>
            </a:r>
            <a:r xmlns:manifest="urn:oasis:names:tc:opendocument:xmlns:manifest:1.0">
              <a:rPr smtClean="0" lang="en-US" sz="2400" b="1" i="1">
                <a:solidFill>
                  <a:srgbClr val="000000"/>
                </a:solidFill>
                <a:latin charset="0" typeface="Times New Roman"/>
              </a:rPr>
              <a:t>E </a:t>
            </a:r>
            <a:r xmlns:manifest="urn:oasis:names:tc:opendocument:xmlns:manifest:1.0">
              <a:rPr smtClean="0" lang="en-US" sz="2400">
                <a:solidFill>
                  <a:srgbClr val="000000"/>
                </a:solidFill>
                <a:latin charset="0" typeface="Times New Roman"/>
              </a:rPr>
              <a:t>= </a:t>
            </a:r>
            <a:r xmlns:manifest="urn:oasis:names:tc:opendocument:xmlns:manifest:1.0">
              <a:rPr smtClean="0" lang="en-US" sz="2400" b="1" i="1">
                <a:solidFill>
                  <a:srgbClr val="000000"/>
                </a:solidFill>
                <a:latin charset="0" typeface="Times New Roman"/>
              </a:rPr>
              <a:t>hf,</a:t>
            </a:r>
            <a:r xmlns:manifest="urn:oasis:names:tc:opendocument:xmlns:manifest:1.0">
              <a:rPr smtClean="0" lang="en-US" sz="2400" b="1" i="1">
                <a:solidFill>
                  <a:srgbClr val="000000"/>
                </a:solidFill>
                <a:latin charset="0" typeface="Times New Roman"/>
              </a:rPr>
              <a:t/>
            </a:r>
            <a:br xmlns:manifest="urn:oasis:names:tc:opendocument:xmlns:manifest:1.0">
              <a:rPr smtClean="0" lang="en-US" sz="2400" b="1" i="1">
                <a:solidFill>
                  <a:srgbClr val="000000"/>
                </a:solidFill>
                <a:latin charset="0" typeface="Times New Roman"/>
              </a:rPr>
            </a:br>
            <a:endParaRPr xmlns:manifest="urn:oasis:names:tc:opendocument:xmlns:manifest:1.0" dirty="0" smtClean="0" sz="2400">
              <a:latin charset="0" typeface="Times New Roman"/>
            </a:endParaRPr>
          </a:p>
          <a:p>
            <a:pPr xmlns:manifest="urn:oasis:names:tc:opendocument:xmlns:manifest:1.0" indent="-324000" marL="432000">
              <a:buNone/>
              <a:tabLst>
                <a:tab pos="889200" algn="l"/>
              </a:tabLst>
            </a:pPr>
            <a:r xmlns:manifest="urn:oasis:names:tc:opendocument:xmlns:manifest:1.0">
              <a:rPr smtClean="0" lang="en-US" sz="2400">
                <a:solidFill>
                  <a:srgbClr val="000000"/>
                </a:solidFill>
                <a:latin charset="0" typeface="Times New Roman"/>
              </a:rPr>
              <a:t>where Planck's constant is given by </a:t>
            </a:r>
          </a:p>
          <a:p>
            <a:pPr xmlns:manifest="urn:oasis:names:tc:opendocument:xmlns:manifest:1.0" indent="-324000" marL="432000">
              <a:buNone/>
              <a:tabLst>
                <a:tab pos="889200" algn="l"/>
              </a:tabLst>
            </a:pPr>
            <a:r xmlns:manifest="urn:oasis:names:tc:opendocument:xmlns:manifest:1.0">
              <a:rPr smtClean="0" lang="en-US" sz="2400" b="1" i="1">
                <a:solidFill>
                  <a:srgbClr val="000000"/>
                </a:solidFill>
                <a:latin charset="0" typeface="Times New Roman"/>
              </a:rPr>
              <a:t>                                 </a:t>
            </a:r>
            <a:r xmlns:manifest="urn:oasis:names:tc:opendocument:xmlns:manifest:1.0">
              <a:rPr smtClean="0" lang="en-US" sz="2400" b="1" i="1">
                <a:solidFill>
                  <a:srgbClr val="000000"/>
                </a:solidFill>
                <a:latin charset="0" typeface="Times New Roman"/>
              </a:rPr>
              <a:t>h = 6.63 x 10</a:t>
            </a:r>
            <a:r xmlns:manifest="urn:oasis:names:tc:opendocument:xmlns:manifest:1.0">
              <a:rPr smtClean="0" lang="en-US" sz="2400" baseline="33000" b="1" i="1">
                <a:solidFill>
                  <a:srgbClr val="000000"/>
                </a:solidFill>
                <a:latin charset="0" typeface="Times New Roman"/>
              </a:rPr>
              <a:t>-34</a:t>
            </a:r>
            <a:r xmlns:manifest="urn:oasis:names:tc:opendocument:xmlns:manifest:1.0">
              <a:rPr smtClean="0" lang="en-US" sz="2400" b="1" i="1">
                <a:solidFill>
                  <a:srgbClr val="000000"/>
                </a:solidFill>
                <a:latin charset="0" typeface="Times New Roman"/>
              </a:rPr>
              <a:t> Js</a:t>
            </a:r>
          </a:p>
        </p:txBody>
      </p:sp>
      <p:pic>
        <p:nvPicPr>
          <p:cNvPr id="5" name="Placeholder 3" descr="10000000000000B2000000B4BCDED026.png"/>
          <p:cNvPicPr>
            <a:picLocks noChangeAspect="1" noGrp="1"/>
          </p:cNvPicPr>
          <p:nvPr/>
        </p:nvPicPr>
        <p:blipFill>
          <a:blip r:embed="sl32Image4">
            <a:lum bright="0000" contrast="0000"/>
          </a:blip>
          <a:stretch>
            <a:fillRect/>
          </a:stretch>
        </p:blipFill>
        <p:spPr>
          <a:xfrm xmlns:manifest="urn:oasis:names:tc:opendocument:xmlns:manifest:1.0">
            <a:off x="7220160" y="4572000"/>
            <a:ext cx="2152440" cy="2286000"/>
          </a:xfrm>
          <a:prstGeom prst="rect">
            <a:avLst/>
          </a:prstGeom>
          <a:ln xmlns:meta="urn:oasis:names:tc:opendocument:xmlns:meta:1.0" w="0">
            <a:noFill/>
          </a:ln>
        </p:spPr>
      </p:pic>
      <p:pic>
        <p:nvPicPr>
          <p:cNvPr id="6" name="Placeholder 3" descr="10000000000000B40000010C14E40019.png"/>
          <p:cNvPicPr>
            <a:picLocks noChangeAspect="1" noGrp="1"/>
          </p:cNvPicPr>
          <p:nvPr/>
        </p:nvPicPr>
        <p:blipFill>
          <a:blip r:embed="sl32Image5">
            <a:lum bright="0000" contrast="0000"/>
          </a:blip>
          <a:stretch>
            <a:fillRect/>
          </a:stretch>
        </p:blipFill>
        <p:spPr>
          <a:xfrm xmlns:manifest="urn:oasis:names:tc:opendocument:xmlns:manifest:1.0">
            <a:off x="7188480" y="975600"/>
            <a:ext cx="2171520" cy="3200400"/>
          </a:xfrm>
          <a:prstGeom prst="rect">
            <a:avLst/>
          </a:prstGeom>
          <a:ln xmlns:meta="urn:oasis:names:tc:opendocument:xmlns:meta:1.0" w="0">
            <a:noFill/>
          </a:ln>
        </p:spPr>
      </p:pic>
    </p:spTree>
  </p:cSld>
  <p:clrMapOvr>
    <a:masterClrMapping/>
  </p:clrMapOvr>
  <p:transition spd="med"/>
</p:sld>
</file>

<file path=ppt/slides/slide3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Albert Einstein(1879-1955)</a:t>
            </a:r>
          </a:p>
        </p:txBody>
      </p:sp>
      <p:pic>
        <p:nvPicPr>
          <p:cNvPr id="4" name="Placeholder 3" descr="10000000000001B10000021E2F1764AC.png"/>
          <p:cNvPicPr>
            <a:picLocks noChangeAspect="1" noGrp="1"/>
          </p:cNvPicPr>
          <p:nvPr/>
        </p:nvPicPr>
        <p:blipFill>
          <a:blip r:embed="sl33Image3">
            <a:lum bright="0000" contrast="0000"/>
          </a:blip>
          <a:stretch>
            <a:fillRect/>
          </a:stretch>
        </p:blipFill>
        <p:spPr>
          <a:xfrm xmlns:manifest="urn:oasis:names:tc:opendocument:xmlns:manifest:1.0">
            <a:off x="480600" y="1143000"/>
            <a:ext cx="4692600" cy="5679000"/>
          </a:xfrm>
          <a:prstGeom prst="rect">
            <a:avLst/>
          </a:prstGeom>
          <a:ln xmlns:meta="urn:oasis:names:tc:opendocument:xmlns:meta:1.0" w="0">
            <a:noFill/>
          </a:ln>
        </p:spPr>
      </p:pic>
      <p:pic>
        <p:nvPicPr>
          <p:cNvPr id="5" name="Placeholder 3" descr="10000000000001BB00000231463FAD50.png"/>
          <p:cNvPicPr>
            <a:picLocks noChangeAspect="1" noGrp="1"/>
          </p:cNvPicPr>
          <p:nvPr/>
        </p:nvPicPr>
        <p:blipFill>
          <a:blip r:embed="sl33Image4">
            <a:lum bright="0000" contrast="0000"/>
          </a:blip>
          <a:stretch>
            <a:fillRect/>
          </a:stretch>
        </p:blipFill>
        <p:spPr>
          <a:xfrm xmlns:manifest="urn:oasis:names:tc:opendocument:xmlns:manifest:1.0">
            <a:off x="5459040" y="1127520"/>
            <a:ext cx="4286160" cy="5694480"/>
          </a:xfrm>
          <a:prstGeom prst="rect">
            <a:avLst/>
          </a:prstGeom>
          <a:ln xmlns:meta="urn:oasis:names:tc:opendocument:xmlns:meta:1.0" w="0">
            <a:noFill/>
          </a:ln>
        </p:spPr>
      </p:pic>
    </p:spTree>
  </p:cSld>
  <p:clrMapOvr>
    <a:masterClrMapping/>
  </p:clrMapOvr>
  <p:transition spd="med"/>
</p:sld>
</file>

<file path=ppt/slides/slide3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1962000" y="310320"/>
            <a:ext cx="537840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Bohr's Atom - 1913</a:t>
            </a:r>
          </a:p>
        </p:txBody>
      </p:sp>
      <p:sp>
        <p:nvSpPr>
          <p:cNvPr name="Content Placeholder 2" id="4"/>
          <p:cNvSpPr>
            <a:spLocks noGrp="1"/>
          </p:cNvSpPr>
          <p:nvPr>
            <p:ph type="body" idx="1"/>
          </p:nvPr>
        </p:nvSpPr>
        <p:spPr>
          <a:xfrm xmlns:manifest="urn:oasis:names:tc:opendocument:xmlns:manifest:1.0">
            <a:off x="503640" y="1625400"/>
            <a:ext cx="6582960" cy="11757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tab pos="889200" algn="l"/>
              </a:tabLst>
            </a:pPr>
            <a:r xmlns:manifest="urn:oasis:names:tc:opendocument:xmlns:manifest:1.0">
              <a:rPr smtClean="0" lang="en-US" sz="2600" b="1">
                <a:solidFill>
                  <a:srgbClr val="000000"/>
                </a:solidFill>
                <a:latin charset="0" typeface="Times New Roman"/>
              </a:rPr>
              <a:t>Niels Bohr (1885-1962)</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    </a:t>
            </a:r>
            <a:r xmlns:manifest="urn:oasis:names:tc:opendocument:xmlns:manifest:1.0">
              <a:rPr smtClean="0" lang="en-US" sz="2200">
                <a:solidFill>
                  <a:srgbClr val="000000"/>
                </a:solidFill>
                <a:latin charset="0" typeface="Times New Roman"/>
              </a:rPr>
              <a:t>Electrons move in specific orbits.</a:t>
            </a:r>
            <a:r xmlns:manifest="urn:oasis:names:tc:opendocument:xmlns:manifest:1.0">
              <a:rPr smtClean="0" lang="en-US" sz="2200">
                <a:solidFill>
                  <a:srgbClr val="000000"/>
                </a:solidFill>
                <a:latin charset="0" typeface="Times New Roman"/>
              </a:rPr>
              <a:t/>
            </a:r>
            <a:br xmlns:manifest="urn:oasis:names:tc:opendocument:xmlns:manifest:1.0">
              <a:rPr smtClean="0" lang="en-US" sz="2200">
                <a:solidFill>
                  <a:srgbClr val="000000"/>
                </a:solidFill>
                <a:latin charset="0" typeface="Times New Roman"/>
              </a:rPr>
            </a:br>
            <a:r xmlns:manifest="urn:oasis:names:tc:opendocument:xmlns:manifest:1.0">
              <a:rPr smtClean="0" lang="en-US" sz="2200">
                <a:solidFill>
                  <a:srgbClr val="000000"/>
                </a:solidFill>
                <a:latin charset="0" typeface="Times New Roman"/>
              </a:rPr>
              <a:t>Accelerating electrons radiate at specific energies.</a:t>
            </a:r>
          </a:p>
        </p:txBody>
      </p:sp>
      <p:pic>
        <p:nvPicPr>
          <p:cNvPr id="6" name="Placeholder 3" descr="10000000000001000000014A9E76A6C2.png"/>
          <p:cNvPicPr>
            <a:picLocks noChangeAspect="1" noGrp="1"/>
          </p:cNvPicPr>
          <p:nvPr/>
        </p:nvPicPr>
        <p:blipFill>
          <a:blip r:embed="sl34Image5">
            <a:lum bright="0000" contrast="0000"/>
          </a:blip>
          <a:stretch>
            <a:fillRect/>
          </a:stretch>
        </p:blipFill>
        <p:spPr>
          <a:xfrm xmlns:manifest="urn:oasis:names:tc:opendocument:xmlns:manifest:1.0">
            <a:off x="7391880" y="228600"/>
            <a:ext cx="2437920" cy="3142800"/>
          </a:xfrm>
          <a:prstGeom prst="rect">
            <a:avLst/>
          </a:prstGeom>
          <a:ln xmlns:meta="urn:oasis:names:tc:opendocument:xmlns:meta:1.0" w="0">
            <a:noFill/>
          </a:ln>
        </p:spPr>
      </p:pic>
      <p:pic>
        <p:nvPicPr>
          <p:cNvPr id="7" name="Placeholder 3" descr="10000000000001B40000016369EDBD18.png"/>
          <p:cNvPicPr>
            <a:picLocks noChangeAspect="1" noGrp="1"/>
          </p:cNvPicPr>
          <p:nvPr/>
        </p:nvPicPr>
        <p:blipFill>
          <a:blip r:embed="sl34Image6">
            <a:lum bright="0000" contrast="0000"/>
          </a:blip>
          <a:stretch>
            <a:fillRect/>
          </a:stretch>
        </p:blipFill>
        <p:spPr>
          <a:xfrm xmlns:manifest="urn:oasis:names:tc:opendocument:xmlns:manifest:1.0">
            <a:off x="5680800" y="3430800"/>
            <a:ext cx="4152600" cy="3381120"/>
          </a:xfrm>
          <a:prstGeom prst="rect">
            <a:avLst/>
          </a:prstGeom>
          <a:ln xmlns:meta="urn:oasis:names:tc:opendocument:xmlns:meta:1.0" w="0">
            <a:noFill/>
          </a:ln>
        </p:spPr>
      </p:pic>
      <p:pic>
        <p:nvPicPr>
          <p:cNvPr id="8" name="Placeholder 3" descr="1000000000000138000001449461EC51.png"/>
          <p:cNvPicPr>
            <a:picLocks noChangeAspect="1" noGrp="1"/>
          </p:cNvPicPr>
          <p:nvPr/>
        </p:nvPicPr>
        <p:blipFill>
          <a:blip r:embed="sl34Image7">
            <a:lum bright="0000" contrast="0000"/>
          </a:blip>
          <a:stretch>
            <a:fillRect/>
          </a:stretch>
        </p:blipFill>
        <p:spPr>
          <a:xfrm xmlns:manifest="urn:oasis:names:tc:opendocument:xmlns:manifest:1.0">
            <a:off x="685800" y="3634200"/>
            <a:ext cx="3200400" cy="3200400"/>
          </a:xfrm>
          <a:prstGeom prst="rect">
            <a:avLst/>
          </a:prstGeom>
          <a:ln xmlns:meta="urn:oasis:names:tc:opendocument:xmlns:meta:1.0" w="0">
            <a:noFill/>
          </a:ln>
        </p:spPr>
      </p:pic>
      <p:pic>
        <p:nvPicPr>
          <p:cNvPr id="9" name="Placeholder 3" descr="100000000000014D0000004CDD5DE31A.png"/>
          <p:cNvPicPr>
            <a:picLocks noChangeAspect="1" noGrp="1"/>
          </p:cNvPicPr>
          <p:nvPr/>
        </p:nvPicPr>
        <p:blipFill>
          <a:blip r:embed="sl34Image8">
            <a:lum bright="0000" contrast="0000"/>
          </a:blip>
          <a:stretch>
            <a:fillRect/>
          </a:stretch>
        </p:blipFill>
        <p:spPr>
          <a:xfrm xmlns:manifest="urn:oasis:names:tc:opendocument:xmlns:manifest:1.0">
            <a:off x="714240" y="2910240"/>
            <a:ext cx="3171960" cy="723960"/>
          </a:xfrm>
          <a:prstGeom prst="rect">
            <a:avLst/>
          </a:prstGeom>
          <a:ln xmlns:meta="urn:oasis:names:tc:opendocument:xmlns:meta:1.0" w="0">
            <a:noFill/>
          </a:ln>
        </p:spPr>
      </p:pic>
    </p:spTree>
  </p:cSld>
  <p:clrMapOvr>
    <a:masterClrMapping/>
  </p:clrMapOvr>
  <p:transition spd="med"/>
</p:sld>
</file>

<file path=ppt/slides/slide3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58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Early Quantum Mechanics</a:t>
            </a:r>
          </a:p>
        </p:txBody>
      </p:sp>
      <p:sp>
        <p:nvSpPr>
          <p:cNvPr name="Content Placeholder 2" id="4"/>
          <p:cNvSpPr>
            <a:spLocks noGrp="1"/>
          </p:cNvSpPr>
          <p:nvPr>
            <p:ph type="body" idx="1"/>
          </p:nvPr>
        </p:nvSpPr>
        <p:spPr>
          <a:xfrm xmlns:manifest="urn:oasis:names:tc:opendocument:xmlns:manifest:1.0">
            <a:off x="287640" y="1049400"/>
            <a:ext cx="6582960" cy="571284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1900 - Planck Explains Blackbody Radiation</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1905 - Einstein - the Photoelectric Effect, Photons</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1913 - The Bohr Model for Hydrogen</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1916 - Confirmation of photon, Millikan</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1923 - Compton Effect – X-Ray Scattering</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1924 – de Broglie - Particles Behave Like Waves</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1925 - Matrix Mechanics - Heisenberg</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1926 - Derivation of Planck's Law – Dirac</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1926 - Wave Mechanics - Schr</a:t>
            </a:r>
            <a:r xmlns:manifest="urn:oasis:names:tc:opendocument:xmlns:manifest:1.0">
              <a:rPr smtClean="0" lang="en-US" sz="2200">
                <a:solidFill>
                  <a:srgbClr val="000000"/>
                </a:solidFill>
                <a:latin charset="0" typeface="Times New Roman"/>
              </a:rPr>
              <a:t>ö</a:t>
            </a:r>
            <a:r xmlns:manifest="urn:oasis:names:tc:opendocument:xmlns:manifest:1.0">
              <a:rPr smtClean="0" lang="en-US" sz="2200">
                <a:solidFill>
                  <a:srgbClr val="000000"/>
                </a:solidFill>
                <a:latin charset="0" typeface="Times New Roman"/>
              </a:rPr>
              <a:t>dinger</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1927 - The Uncertainty Principle - Heisenberg</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1927 - Davisson-Germer Verified de Broglie's idea</a:t>
            </a:r>
          </a:p>
          <a:p>
            <a:pPr xmlns:manifest="urn:oasis:names:tc:opendocument:xmlns:manifest:1.0" indent="-324000" marL="432000">
              <a:buNone/>
              <a:tabLst>
                <a:tab pos="889200" algn="l"/>
              </a:tabLst>
            </a:pPr>
            <a:r xmlns:manifest="urn:oasis:names:tc:opendocument:xmlns:manifest:1.0">
              <a:rPr smtClean="0" lang="en-US" sz="2200">
                <a:solidFill>
                  <a:srgbClr val="000000"/>
                </a:solidFill>
                <a:latin charset="0" typeface="Times New Roman"/>
              </a:rPr>
              <a:t>1928 - Relativistic Quantum Mechanics - Dirac</a:t>
            </a:r>
          </a:p>
        </p:txBody>
      </p:sp>
      <p:pic>
        <p:nvPicPr>
          <p:cNvPr id="5" name="Placeholder 3" descr="10000000000000FA000001F827FFC7B8.png"/>
          <p:cNvPicPr>
            <a:picLocks noChangeAspect="1" noGrp="1"/>
          </p:cNvPicPr>
          <p:nvPr/>
        </p:nvPicPr>
        <p:blipFill>
          <a:blip r:embed="sl35Image4">
            <a:lum bright="0000" contrast="0000"/>
          </a:blip>
          <a:stretch>
            <a:fillRect/>
          </a:stretch>
        </p:blipFill>
        <p:spPr>
          <a:xfrm xmlns:manifest="urn:oasis:names:tc:opendocument:xmlns:manifest:1.0">
            <a:off x="6966000" y="1083960"/>
            <a:ext cx="2838240" cy="5714640"/>
          </a:xfrm>
          <a:prstGeom prst="rect">
            <a:avLst/>
          </a:prstGeom>
          <a:ln xmlns:meta="urn:oasis:names:tc:opendocument:xmlns:meta:1.0" w="0">
            <a:noFill/>
          </a:ln>
        </p:spPr>
      </p:pic>
    </p:spTree>
  </p:cSld>
  <p:clrMapOvr>
    <a:masterClrMapping/>
  </p:clrMapOvr>
  <p:transition spd="med"/>
</p:sld>
</file>

<file path=ppt/slides/slide3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1CB0000022C1B303F62.png"/>
          <p:cNvPicPr>
            <a:picLocks noChangeAspect="1" noGrp="1"/>
          </p:cNvPicPr>
          <p:nvPr/>
        </p:nvPicPr>
        <p:blipFill>
          <a:blip r:embed="sl36Image2">
            <a:lum bright="0000" contrast="0000"/>
          </a:blip>
          <a:stretch>
            <a:fillRect/>
          </a:stretch>
        </p:blipFill>
        <p:spPr>
          <a:xfrm xmlns:manifest="urn:oasis:names:tc:opendocument:xmlns:manifest:1.0">
            <a:off x="486720" y="959400"/>
            <a:ext cx="4542480" cy="568260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503640" y="-19368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Special Relativity - 1905</a:t>
            </a:r>
          </a:p>
        </p:txBody>
      </p:sp>
      <p:pic>
        <p:nvPicPr>
          <p:cNvPr id="5" name="Placeholder 3" descr="10000000000001AD00000233086E4D5D.png"/>
          <p:cNvPicPr>
            <a:picLocks noChangeAspect="1" noGrp="1"/>
          </p:cNvPicPr>
          <p:nvPr/>
        </p:nvPicPr>
        <p:blipFill>
          <a:blip r:embed="sl36Image4">
            <a:lum bright="0000" contrast="0000"/>
          </a:blip>
          <a:stretch>
            <a:fillRect/>
          </a:stretch>
        </p:blipFill>
        <p:spPr>
          <a:xfrm xmlns:manifest="urn:oasis:names:tc:opendocument:xmlns:manifest:1.0">
            <a:off x="5306760" y="963360"/>
            <a:ext cx="4343400" cy="5715000"/>
          </a:xfrm>
          <a:prstGeom prst="rect">
            <a:avLst/>
          </a:prstGeom>
          <a:ln xmlns:meta="urn:oasis:names:tc:opendocument:xmlns:meta:1.0" w="0">
            <a:noFill/>
          </a:ln>
        </p:spPr>
      </p:pic>
    </p:spTree>
  </p:cSld>
  <p:clrMapOvr>
    <a:masterClrMapping/>
  </p:clrMapOvr>
  <p:transition spd="med"/>
</p:sld>
</file>

<file path=ppt/slides/slide3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Paradigm Shifts</a:t>
            </a:r>
          </a:p>
        </p:txBody>
      </p:sp>
      <p:sp>
        <p:nvSpPr>
          <p:cNvPr name="Content Placeholder 2" id="4"/>
          <p:cNvSpPr>
            <a:spLocks noGrp="1"/>
          </p:cNvSpPr>
          <p:nvPr>
            <p:ph type="body" idx="1"/>
          </p:nvPr>
        </p:nvSpPr>
        <p:spPr>
          <a:xfrm xmlns:manifest="urn:oasis:names:tc:opendocument:xmlns:manifest:1.0">
            <a:off x="503640" y="653400"/>
            <a:ext cx="9068760" cy="5557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600" b="1"/>
              <a:t>Relativity</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Space and Time not absolute, not Euclidean</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
            </a:r>
            <a:br xmlns:manifest="urn:oasis:names:tc:opendocument:xmlns:manifest:1.0">
              <a:rPr smtClean="0" lang="en-US" sz="2600"/>
            </a:br>
            <a:endParaRPr xmlns:manifest="urn:oasis:names:tc:opendocument:xmlns:manifest:1.0" dirty="0" smtClean="0" sz="2600"/>
          </a:p>
          <a:p>
            <a:pPr xmlns:manifest="urn:oasis:names:tc:opendocument:xmlns:manifest:1.0" indent="-324000" marL="432000">
              <a:buNone/>
              <a:tabLst/>
            </a:pPr>
            <a:endParaRPr xmlns:manifest="urn:oasis:names:tc:opendocument:xmlns:manifest:1.0" dirty="0" smtClean="0" sz="2600"/>
          </a:p>
          <a:p>
            <a:pPr xmlns:manifest="urn:oasis:names:tc:opendocument:xmlns:manifest:1.0" indent="-324000" marL="432000">
              <a:buNone/>
              <a:tabLst/>
            </a:pPr>
            <a:endParaRPr xmlns:manifest="urn:oasis:names:tc:opendocument:xmlns:manifest:1.0" dirty="0" smtClean="0" sz="2600"/>
          </a:p>
          <a:p>
            <a:pPr xmlns:manifest="urn:oasis:names:tc:opendocument:xmlns:manifest:1.0" indent="-324000" marL="432000">
              <a:buNone/>
              <a:tabLst/>
            </a:pPr>
            <a:r xmlns:manifest="urn:oasis:names:tc:opendocument:xmlns:manifest:1.0">
              <a:rPr smtClean="0" lang="en-US" sz="2600"/>
              <a:t/>
            </a:r>
            <a:br xmlns:manifest="urn:oasis:names:tc:opendocument:xmlns:manifest:1.0">
              <a:rPr smtClean="0" lang="en-US" sz="2600"/>
            </a:br>
            <a:endParaRPr xmlns:manifest="urn:oasis:names:tc:opendocument:xmlns:manifest:1.0" dirty="0" smtClean="0" sz="2600"/>
          </a:p>
          <a:p>
            <a:pPr xmlns:manifest="urn:oasis:names:tc:opendocument:xmlns:manifest:1.0" indent="-324000" marL="432000">
              <a:buNone/>
              <a:tabLst/>
            </a:pPr>
            <a:r xmlns:manifest="urn:oasis:names:tc:opendocument:xmlns:manifest:1.0">
              <a:rPr smtClean="0" lang="en-US" sz="2600" b="1"/>
              <a:t>Quantum Mechanics</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Loss of Determinism</a:t>
            </a:r>
          </a:p>
        </p:txBody>
      </p:sp>
      <p:pic>
        <p:nvPicPr>
          <p:cNvPr id="5" name="Placeholder 3" descr="100000000000024E000001776AF52985.png"/>
          <p:cNvPicPr>
            <a:picLocks noChangeAspect="1" noGrp="1"/>
          </p:cNvPicPr>
          <p:nvPr/>
        </p:nvPicPr>
        <p:blipFill>
          <a:blip r:embed="sl37Image4">
            <a:lum bright="0000" contrast="0000"/>
          </a:blip>
          <a:stretch>
            <a:fillRect/>
          </a:stretch>
        </p:blipFill>
        <p:spPr>
          <a:xfrm xmlns:manifest="urn:oasis:names:tc:opendocument:xmlns:manifest:1.0">
            <a:off x="2356200" y="1434240"/>
            <a:ext cx="5619240" cy="3571560"/>
          </a:xfrm>
          <a:prstGeom prst="rect">
            <a:avLst/>
          </a:prstGeom>
          <a:ln xmlns:meta="urn:oasis:names:tc:opendocument:xmlns:meta:1.0" w="0">
            <a:noFill/>
          </a:ln>
        </p:spPr>
      </p:pic>
      <p:sp xmlns:meta="urn:oasis:names:tc:opendocument:xmlns:meta:1.0">
        <p:nvSpPr>
          <p:cNvPr id="6" name="TextBox 5"/>
          <p:cNvSpPr/>
          <p:nvPr/>
        </p:nvSpPr>
        <p:spPr>
          <a:xfrm xmlns:manifest="urn:oasis:names:tc:opendocument:xmlns:manifest:1.0">
            <a:off x="1631160" y="7182000"/>
            <a:ext cx="644148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5Link1"/>
              </a:rPr>
              <a:t>http://www.zamandayolculuk.com/cetinbal/AE/Deformation.jpg</a:t>
            </a:r>
            <a:r>
              <a:rPr smtClean="0" lang="en-US" sz="1800" b="0" kern="0" i="0">
                <a:solidFill xmlns:manifest="urn:oasis:names:tc:opendocument:xmlns:manifest:1.0">
                  <a:sysClr val="windowText"/>
                </a:solidFill>
                <a:latin xmlns:manifest="urn:oasis:names:tc:opendocument:xmlns:manifest:1.0" charset="0" typeface="Arial"/>
              </a:rPr>
              <a:t> </a:t>
            </a:r>
          </a:p>
        </p:txBody>
      </p:sp>
      <p:pic>
        <p:nvPicPr>
          <p:cNvPr id="7" name="Placeholder 3" descr="10000000000001F4000000EC026C962A.png"/>
          <p:cNvPicPr>
            <a:picLocks noChangeAspect="1" noGrp="1"/>
          </p:cNvPicPr>
          <p:nvPr/>
        </p:nvPicPr>
        <p:blipFill>
          <a:blip r:embed="sl37Image6">
            <a:lum bright="0000" contrast="0000"/>
          </a:blip>
          <a:stretch>
            <a:fillRect/>
          </a:stretch>
        </p:blipFill>
        <p:spPr>
          <a:xfrm xmlns:manifest="urn:oasis:names:tc:opendocument:xmlns:manifest:1.0">
            <a:off x="4572000" y="5149800"/>
            <a:ext cx="4114800" cy="1612800"/>
          </a:xfrm>
          <a:prstGeom prst="rect">
            <a:avLst/>
          </a:prstGeom>
          <a:ln xmlns:meta="urn:oasis:names:tc:opendocument:xmlns:meta:1.0" w="0">
            <a:noFill/>
          </a:ln>
        </p:spPr>
      </p:pic>
    </p:spTree>
  </p:cSld>
  <p:clrMapOvr>
    <a:masterClrMapping/>
  </p:clrMapOvr>
  <p:transition spd="med"/>
</p:sld>
</file>

<file path=ppt/slides/slide3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subTitle 1" id="3"/>
          <p:cNvSpPr>
            <a:spLocks noGrp="1"/>
          </p:cNvSpPr>
          <p:nvPr>
            <p:ph type="subTitle" idx="1"/>
          </p:nvPr>
        </p:nvSpPr>
        <p:spPr>
          <a:xfrm xmlns:manifest="urn:oasis:names:tc:opendocument:xmlns:manifest:1.0">
            <a:off x="2170800" y="4561200"/>
            <a:ext cx="5457600" cy="16858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lvl="1" indent="-216000" algn="ctr" marL="432000">
              <a:buNone/>
              <a:tabLst/>
            </a:pPr>
            <a:r xmlns:manifest="urn:oasis:names:tc:opendocument:xmlns:manifest:1.0">
              <a:rPr smtClean="0" lang="en-US" sz="3200" b="0" kern="0" i="0">
                <a:solidFill>
                  <a:sysClr val="windowText"/>
                </a:solidFill>
                <a:latin charset="0" typeface="Arial"/>
              </a:rPr>
              <a:t>The Birth of Cosmology</a:t>
            </a:r>
          </a:p>
        </p:txBody>
      </p:sp>
      <p:pic>
        <p:nvPicPr>
          <p:cNvPr id="4" name="Placeholder 3" descr="100000000000016C000001E05D5BC577.png"/>
          <p:cNvPicPr>
            <a:picLocks noChangeAspect="1" noGrp="1"/>
          </p:cNvPicPr>
          <p:nvPr/>
        </p:nvPicPr>
        <p:blipFill>
          <a:blip r:embed="sl38Image3">
            <a:lum bright="0000" contrast="0000"/>
          </a:blip>
          <a:stretch>
            <a:fillRect/>
          </a:stretch>
        </p:blipFill>
        <p:spPr>
          <a:xfrm xmlns:manifest="urn:oasis:names:tc:opendocument:xmlns:manifest:1.0">
            <a:off x="3376800" y="228600"/>
            <a:ext cx="3466800" cy="4571640"/>
          </a:xfrm>
          <a:prstGeom prst="rect">
            <a:avLst/>
          </a:prstGeom>
          <a:ln xmlns:meta="urn:oasis:names:tc:opendocument:xmlns:meta:1.0" w="0">
            <a:noFill/>
          </a:ln>
        </p:spPr>
      </p:pic>
    </p:spTree>
  </p:cSld>
  <p:clrMapOvr>
    <a:masterClrMapping/>
  </p:clrMapOvr>
  <p:transition spd="med"/>
</p:sld>
</file>

<file path=ppt/slides/slide3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85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Pre-Modern Cosmology</a:t>
            </a:r>
          </a:p>
        </p:txBody>
      </p:sp>
      <p:pic>
        <p:nvPicPr>
          <p:cNvPr id="4" name="Placeholder 3" descr="10000000000001060000013B5769F801.png"/>
          <p:cNvPicPr>
            <a:picLocks noChangeAspect="1" noGrp="1"/>
          </p:cNvPicPr>
          <p:nvPr/>
        </p:nvPicPr>
        <p:blipFill>
          <a:blip r:embed="sl39Image3">
            <a:lum bright="0000" contrast="0000"/>
          </a:blip>
          <a:stretch>
            <a:fillRect/>
          </a:stretch>
        </p:blipFill>
        <p:spPr>
          <a:xfrm xmlns:manifest="urn:oasis:names:tc:opendocument:xmlns:manifest:1.0">
            <a:off x="5395680" y="1391400"/>
            <a:ext cx="4434120" cy="500940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2019600" y="6462000"/>
            <a:ext cx="636804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http://www.catholiceducation.org/articles/science/sc0022.html</a:t>
            </a:r>
            <a:r>
              <a:rPr smtClean="0" lang="en-US" sz="1800" b="0" kern="0" i="0">
                <a:solidFill xmlns:manifest="urn:oasis:names:tc:opendocument:xmlns:manifest:1.0">
                  <a:sysClr val="windowText"/>
                </a:solidFill>
                <a:latin xmlns:manifest="urn:oasis:names:tc:opendocument:xmlns:manifest:1.0" charset="0" typeface="Arial"/>
              </a:rPr>
              <a:t> </a:t>
            </a:r>
          </a:p>
        </p:txBody>
      </p:sp>
      <p:sp xmlns:meta="urn:oasis:names:tc:opendocument:xmlns:meta:1.0">
        <p:nvSpPr>
          <p:cNvPr id="6" name="TextBox 5"/>
          <p:cNvSpPr/>
          <p:nvPr/>
        </p:nvSpPr>
        <p:spPr>
          <a:xfrm xmlns:manifest="urn:oasis:names:tc:opendocument:xmlns:manifest:1.0">
            <a:off x="6172200" y="5715000"/>
            <a:ext cx="3200400" cy="43020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None/>
              <a:tabLst/>
            </a:pPr>
            <a:r>
              <a:rPr smtClean="0" lang="en-US" sz="2400" b="0" kern="0" i="0">
                <a:solidFill xmlns:manifest="urn:oasis:names:tc:opendocument:xmlns:manifest:1.0">
                  <a:srgbClr val="FFFFFF"/>
                </a:solidFill>
                <a:latin xmlns:manifest="urn:oasis:names:tc:opendocument:xmlns:manifest:1.0" charset="0" typeface="Arial"/>
              </a:rPr>
              <a:t>Lemaitre and Einstein</a:t>
            </a:r>
          </a:p>
        </p:txBody>
      </p:sp>
      <p:sp xmlns:meta="urn:oasis:names:tc:opendocument:xmlns:meta:1.0">
        <p:nvSpPr>
          <p:cNvPr id="7" name="TextBox 6"/>
          <p:cNvSpPr/>
          <p:nvPr/>
        </p:nvSpPr>
        <p:spPr>
          <a:xfrm xmlns:manifest="urn:oasis:names:tc:opendocument:xmlns:manifest:1.0">
            <a:off x="336600" y="1744200"/>
            <a:ext cx="5029200" cy="408276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1915 General Relativity</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1916 Schwarschild</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1917 Einstein Model</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1922 Friedman</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1927 Lemaitre </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1929 Hubble</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1932 Einstein-de Sitter </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1948 </a:t>
            </a:r>
            <a:r xmlns:manifest="urn:oasis:names:tc:opendocument:xmlns:manifest:1.0">
              <a:rPr smtClean="0" lang="en-US" sz="2800" b="0" kern="0" i="0">
                <a:solidFill>
                  <a:sysClr val="windowText"/>
                </a:solidFill>
                <a:latin charset="0" typeface="Times New Roman"/>
              </a:rPr>
              <a:t>Gamow - CMB</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1950 Hoyle – Steady State</a:t>
            </a:r>
          </a:p>
          <a:p>
            <a:pPr xmlns:manifest="urn:oasis:names:tc:opendocument:xmlns:manifest:1.0" indent="0" marL="0">
              <a:spcBef>
                <a:spcPts val="0"/>
              </a:spcBef>
              <a:spcAft>
                <a:spcPts val="0"/>
              </a:spcAft>
              <a:buClr>
                <a:sysClr val="windowText"/>
              </a:buClr>
              <a:buSzPct val="45000"/>
              <a:buFont typeface="StarSymbol"/>
              <a:buChar char="●"/>
              <a:tabLst/>
            </a:pPr>
            <a:r xmlns:manifest="urn:oasis:names:tc:opendocument:xmlns:manifest:1.0">
              <a:rPr smtClean="0" lang="en-US" sz="2800" b="0" kern="0" i="0">
                <a:solidFill>
                  <a:sysClr val="windowText"/>
                </a:solidFill>
                <a:latin charset="0" typeface="Times New Roman"/>
              </a:rPr>
              <a:t>1965 Penzias and Wilson - CMB</a:t>
            </a:r>
          </a:p>
        </p:txBody>
      </p:sp>
    </p:spTree>
  </p:cSld>
  <p:clrMapOvr>
    <a:masterClrMapping/>
  </p:clrMapOvr>
  <p:transition spd="med"/>
</p:sld>
</file>

<file path=ppt/slides/slide4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General Relativity</a:t>
            </a:r>
          </a:p>
        </p:txBody>
      </p:sp>
      <p:sp>
        <p:nvSpPr>
          <p:cNvPr name="Content Placeholder 2" id="4"/>
          <p:cNvSpPr>
            <a:spLocks noGrp="1"/>
          </p:cNvSpPr>
          <p:nvPr>
            <p:ph type="body" idx="1"/>
          </p:nvPr>
        </p:nvSpPr>
        <p:spPr>
          <a:xfrm xmlns:manifest="urn:oasis:names:tc:opendocument:xmlns:manifest:1.0">
            <a:off x="143640" y="1121400"/>
            <a:ext cx="5583960" cy="50299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600" b="1"/>
              <a:t>Einstein - 1915</a:t>
            </a:r>
          </a:p>
          <a:p>
            <a:pPr xmlns:manifest="urn:oasis:names:tc:opendocument:xmlns:manifest:1.0" lvl="1" indent="-288000" marL="864000">
              <a:buNone/>
              <a:tabLst/>
            </a:pPr>
            <a:r xmlns:manifest="urn:oasis:names:tc:opendocument:xmlns:manifest:1.0">
              <a:rPr smtClean="0" lang="en-US" sz="2600"/>
              <a:t>Newton's gravitational attraction replaced </a:t>
            </a:r>
          </a:p>
          <a:p>
            <a:pPr xmlns:manifest="urn:oasis:names:tc:opendocument:xmlns:manifest:1.0" lvl="1" indent="-288000" marL="864000">
              <a:buNone/>
              <a:tabLst/>
            </a:pPr>
            <a:r xmlns:manifest="urn:oasis:names:tc:opendocument:xmlns:manifest:1.0">
              <a:rPr smtClean="0" lang="en-US" sz="2600"/>
              <a:t>Curvature of spacetime tells bodies how to move</a:t>
            </a:r>
          </a:p>
          <a:p>
            <a:pPr xmlns:manifest="urn:oasis:names:tc:opendocument:xmlns:manifest:1.0" lvl="1" indent="-288000" marL="864000">
              <a:buNone/>
              <a:tabLst/>
            </a:pPr>
            <a:r xmlns:manifest="urn:oasis:names:tc:opendocument:xmlns:manifest:1.0">
              <a:rPr smtClean="0" lang="en-US" sz="2600"/>
              <a:t>Bodies tell spacetime how to curve</a:t>
            </a:r>
            <a:r xmlns:manifest="urn:oasis:names:tc:opendocument:xmlns:manifest:1.0">
              <a:rPr smtClean="0" lang="en-US" sz="2600"/>
              <a:t/>
            </a:r>
            <a:br xmlns:manifest="urn:oasis:names:tc:opendocument:xmlns:manifest:1.0">
              <a:rPr smtClean="0" lang="en-US" sz="2600"/>
            </a:br>
            <a:endParaRPr xmlns:manifest="urn:oasis:names:tc:opendocument:xmlns:manifest:1.0" dirty="0" smtClean="0" sz="2600"/>
          </a:p>
          <a:p>
            <a:pPr xmlns:manifest="urn:oasis:names:tc:opendocument:xmlns:manifest:1.0" indent="-324000" marL="432000">
              <a:buClrTx/>
              <a:buBlip>
                <a:blip r:embed="buImageL235ID1EYSBG"/>
              </a:buBlip>
              <a:tabLst/>
            </a:pPr>
            <a:r xmlns:manifest="urn:oasis:names:tc:opendocument:xmlns:manifest:1.0">
              <a:rPr smtClean="0" lang="en-US" sz="2600" b="1"/>
              <a:t>Karl Schwarzschild (1873-1916)</a:t>
            </a:r>
          </a:p>
          <a:p>
            <a:pPr xmlns:manifest="urn:oasis:names:tc:opendocument:xmlns:manifest:1.0" lvl="1" indent="-288000" marL="864000">
              <a:buNone/>
              <a:tabLst/>
            </a:pPr>
            <a:r xmlns:manifest="urn:oasis:names:tc:opendocument:xmlns:manifest:1.0">
              <a:rPr smtClean="0" lang="en-US" sz="2600"/>
              <a:t>Papers on spherical solution sent from WWI front</a:t>
            </a:r>
          </a:p>
          <a:p>
            <a:pPr xmlns:manifest="urn:oasis:names:tc:opendocument:xmlns:manifest:1.0" lvl="1" indent="-288000" marL="864000">
              <a:buNone/>
              <a:tabLst/>
            </a:pPr>
            <a:r xmlns:manifest="urn:oasis:names:tc:opendocument:xmlns:manifest:1.0">
              <a:rPr smtClean="0" lang="en-US" sz="2600"/>
              <a:t>Einstein presented Feb 24, 1916</a:t>
            </a:r>
          </a:p>
        </p:txBody>
      </p:sp>
      <p:pic>
        <p:nvPicPr>
          <p:cNvPr id="5" name="Placeholder 3" descr="10000000000000A0000000C154050306.png"/>
          <p:cNvPicPr>
            <a:picLocks noChangeAspect="1" noGrp="1"/>
          </p:cNvPicPr>
          <p:nvPr/>
        </p:nvPicPr>
        <p:blipFill>
          <a:blip r:embed="sl40Image4">
            <a:lum bright="0000" contrast="0000"/>
          </a:blip>
          <a:stretch>
            <a:fillRect/>
          </a:stretch>
        </p:blipFill>
        <p:spPr>
          <a:xfrm xmlns:manifest="urn:oasis:names:tc:opendocument:xmlns:manifest:1.0">
            <a:off x="5334480" y="4456800"/>
            <a:ext cx="1523520" cy="1837800"/>
          </a:xfrm>
          <a:prstGeom prst="rect">
            <a:avLst/>
          </a:prstGeom>
          <a:ln xmlns:meta="urn:oasis:names:tc:opendocument:xmlns:meta:1.0" w="0">
            <a:noFill/>
          </a:ln>
        </p:spPr>
      </p:pic>
      <p:pic>
        <p:nvPicPr>
          <p:cNvPr id="6" name="Placeholder 3" descr="100000000000015100000117D7AEBE66.png"/>
          <p:cNvPicPr>
            <a:picLocks noChangeAspect="1" noGrp="1"/>
          </p:cNvPicPr>
          <p:nvPr/>
        </p:nvPicPr>
        <p:blipFill>
          <a:blip r:embed="sl40Image5">
            <a:lum bright="0000" contrast="0000"/>
          </a:blip>
          <a:stretch>
            <a:fillRect/>
          </a:stretch>
        </p:blipFill>
        <p:spPr>
          <a:xfrm xmlns:manifest="urn:oasis:names:tc:opendocument:xmlns:manifest:1.0">
            <a:off x="6316200" y="1204200"/>
            <a:ext cx="3351240" cy="2791800"/>
          </a:xfrm>
          <a:prstGeom prst="rect">
            <a:avLst/>
          </a:prstGeom>
          <a:ln xmlns:meta="urn:oasis:names:tc:opendocument:xmlns:meta:1.0" w="0">
            <a:noFill/>
          </a:ln>
        </p:spPr>
      </p:pic>
      <p:pic>
        <p:nvPicPr>
          <p:cNvPr id="7" name="Placeholder 3" descr="10000000000001340000011CFFE40AC4.png"/>
          <p:cNvPicPr>
            <a:picLocks noChangeAspect="1" noGrp="1"/>
          </p:cNvPicPr>
          <p:nvPr/>
        </p:nvPicPr>
        <p:blipFill>
          <a:blip r:embed="sl40Image6">
            <a:lum bright="0000" contrast="0000"/>
          </a:blip>
          <a:stretch>
            <a:fillRect/>
          </a:stretch>
        </p:blipFill>
        <p:spPr>
          <a:xfrm xmlns:manifest="urn:oasis:names:tc:opendocument:xmlns:manifest:1.0">
            <a:off x="7063200" y="4440600"/>
            <a:ext cx="2622600" cy="2334600"/>
          </a:xfrm>
          <a:prstGeom prst="rect">
            <a:avLst/>
          </a:prstGeom>
          <a:ln xmlns:meta="urn:oasis:names:tc:opendocument:xmlns:meta:1.0" w="0">
            <a:noFill/>
          </a:ln>
        </p:spPr>
      </p:pic>
    </p:spTree>
  </p:cSld>
  <p:clrMapOvr>
    <a:masterClrMapping/>
  </p:clrMapOvr>
  <p:transition spd="med"/>
</p:sld>
</file>

<file path=ppt/slides/slide4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0FA00000141B990F8D1.png"/>
          <p:cNvPicPr>
            <a:picLocks noChangeAspect="1" noGrp="1"/>
          </p:cNvPicPr>
          <p:nvPr/>
        </p:nvPicPr>
        <p:blipFill>
          <a:blip r:embed="sl41Image2">
            <a:lum bright="0000" contrast="0000"/>
          </a:blip>
          <a:stretch>
            <a:fillRect/>
          </a:stretch>
        </p:blipFill>
        <p:spPr>
          <a:xfrm xmlns:manifest="urn:oasis:names:tc:opendocument:xmlns:manifest:1.0">
            <a:off x="2984760" y="4504680"/>
            <a:ext cx="2381040" cy="305712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45720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Testing of General Relativity</a:t>
            </a:r>
          </a:p>
        </p:txBody>
      </p:sp>
      <p:sp>
        <p:nvSpPr>
          <p:cNvPr name="Content Placeholder 2" id="5"/>
          <p:cNvSpPr>
            <a:spLocks noGrp="1"/>
          </p:cNvSpPr>
          <p:nvPr>
            <p:ph type="body" idx="1"/>
          </p:nvPr>
        </p:nvSpPr>
        <p:spPr>
          <a:xfrm xmlns:manifest="urn:oasis:names:tc:opendocument:xmlns:manifest:1.0">
            <a:off x="179640" y="905400"/>
            <a:ext cx="9068760" cy="45813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600" b="1"/>
              <a:t>New Theories</a:t>
            </a:r>
            <a:r xmlns:manifest="urn:oasis:names:tc:opendocument:xmlns:manifest:1.0">
              <a:rPr smtClean="0" lang="en-US" sz="2600"/>
              <a:t> need to derive known results &amp; predict new results</a:t>
            </a:r>
          </a:p>
          <a:p>
            <a:pPr xmlns:manifest="urn:oasis:names:tc:opendocument:xmlns:manifest:1.0" indent="-324000" marL="432000">
              <a:buClrTx/>
              <a:buBlip>
                <a:blip r:embed="buImageL242ID1EYSBG"/>
              </a:buBlip>
              <a:tabLst/>
            </a:pPr>
            <a:r xmlns:manifest="urn:oasis:names:tc:opendocument:xmlns:manifest:1.0">
              <a:rPr smtClean="0" lang="en-US" sz="2600" b="1"/>
              <a:t>Mercury's Orbit Precession</a:t>
            </a:r>
          </a:p>
          <a:p>
            <a:pPr xmlns:manifest="urn:oasis:names:tc:opendocument:xmlns:manifest:1.0" lvl="1" indent="-288000" marL="864000">
              <a:buNone/>
              <a:tabLst/>
            </a:pPr>
            <a:r xmlns:manifest="urn:oasis:names:tc:opendocument:xmlns:manifest:1.0">
              <a:rPr smtClean="0" lang="en-US" sz="2600"/>
              <a:t>1858 Urbain Le Verrier – 531/574 arcsec/century</a:t>
            </a:r>
          </a:p>
          <a:p>
            <a:pPr xmlns:manifest="urn:oasis:names:tc:opendocument:xmlns:manifest:1.0" lvl="1" indent="-288000" marL="864000">
              <a:buNone/>
              <a:tabLst/>
            </a:pPr>
            <a:r xmlns:manifest="urn:oasis:names:tc:opendocument:xmlns:manifest:1.0">
              <a:rPr smtClean="0" lang="en-US" sz="2600"/>
              <a:t>Nov 18, 1915 Einstein – GR gives 574!</a:t>
            </a:r>
          </a:p>
          <a:p>
            <a:pPr xmlns:manifest="urn:oasis:names:tc:opendocument:xmlns:manifest:1.0" indent="-324000" marL="432000">
              <a:buClrTx/>
              <a:buBlip>
                <a:blip r:embed="buImageL245ID1EYSBG"/>
              </a:buBlip>
              <a:tabLst/>
            </a:pPr>
            <a:r xmlns:manifest="urn:oasis:names:tc:opendocument:xmlns:manifest:1.0">
              <a:rPr smtClean="0" lang="en-US" sz="2600" b="1"/>
              <a:t>Bending of Light</a:t>
            </a:r>
          </a:p>
          <a:p>
            <a:pPr xmlns:manifest="urn:oasis:names:tc:opendocument:xmlns:manifest:1.0" lvl="1" indent="-288000" marL="864000">
              <a:buNone/>
              <a:tabLst/>
            </a:pPr>
            <a:r xmlns:manifest="urn:oasis:names:tc:opendocument:xmlns:manifest:1.0">
              <a:rPr smtClean="0" lang="en-US" sz="2600" b="1"/>
              <a:t>Erwin Freundlich – 1912</a:t>
            </a:r>
          </a:p>
          <a:p>
            <a:pPr xmlns:manifest="urn:oasis:names:tc:opendocument:xmlns:manifest:1.0" lvl="2" indent="-216000" marL="1296000">
              <a:buNone/>
              <a:tabLst/>
            </a:pPr>
            <a:r xmlns:manifest="urn:oasis:names:tc:opendocument:xmlns:manifest:1.0">
              <a:rPr smtClean="0" lang="en-US" sz="2600"/>
              <a:t>Crimea – Aug 21, 1914</a:t>
            </a:r>
          </a:p>
          <a:p>
            <a:pPr xmlns:manifest="urn:oasis:names:tc:opendocument:xmlns:manifest:1.0" lvl="1" indent="-288000" marL="864000">
              <a:buNone/>
              <a:tabLst/>
            </a:pPr>
            <a:r xmlns:manifest="urn:oasis:names:tc:opendocument:xmlns:manifest:1.0">
              <a:rPr smtClean="0" lang="en-US" sz="2600" b="1"/>
              <a:t>Sir Arthur Eddington</a:t>
            </a:r>
          </a:p>
          <a:p>
            <a:pPr xmlns:manifest="urn:oasis:names:tc:opendocument:xmlns:manifest:1.0" lvl="2" indent="-216000" marL="1296000">
              <a:buNone/>
              <a:tabLst/>
            </a:pPr>
            <a:r xmlns:manifest="urn:oasis:names:tc:opendocument:xmlns:manifest:1.0">
              <a:rPr smtClean="0" lang="en-US" sz="2600"/>
              <a:t>Brazil – May 29, 1919</a:t>
            </a:r>
          </a:p>
        </p:txBody>
      </p:sp>
      <p:pic>
        <p:nvPicPr>
          <p:cNvPr id="6" name="Placeholder 3" descr="1000000000000090000000922A0127F3.png"/>
          <p:cNvPicPr>
            <a:picLocks noChangeAspect="1" noGrp="1"/>
          </p:cNvPicPr>
          <p:nvPr/>
        </p:nvPicPr>
        <p:blipFill>
          <a:blip r:embed="sl41Image5">
            <a:lum bright="0000" contrast="0000"/>
          </a:blip>
          <a:stretch>
            <a:fillRect/>
          </a:stretch>
        </p:blipFill>
        <p:spPr>
          <a:xfrm xmlns:manifest="urn:oasis:names:tc:opendocument:xmlns:manifest:1.0">
            <a:off x="7662960" y="1509480"/>
            <a:ext cx="2285640" cy="2304720"/>
          </a:xfrm>
          <a:prstGeom prst="rect">
            <a:avLst/>
          </a:prstGeom>
          <a:ln xmlns:meta="urn:oasis:names:tc:opendocument:xmlns:meta:1.0" w="0">
            <a:noFill/>
          </a:ln>
        </p:spPr>
      </p:pic>
      <p:pic>
        <p:nvPicPr>
          <p:cNvPr id="7" name="Placeholder 3" descr="100000000000020A0000011DC7A3FA14.png"/>
          <p:cNvPicPr>
            <a:picLocks noChangeAspect="1" noGrp="1"/>
          </p:cNvPicPr>
          <p:nvPr/>
        </p:nvPicPr>
        <p:blipFill>
          <a:blip r:embed="sl41Image6">
            <a:lum bright="0000" contrast="0000"/>
          </a:blip>
          <a:stretch>
            <a:fillRect/>
          </a:stretch>
        </p:blipFill>
        <p:spPr>
          <a:xfrm xmlns:manifest="urn:oasis:names:tc:opendocument:xmlns:manifest:1.0">
            <a:off x="5029200" y="5047200"/>
            <a:ext cx="4971600" cy="2514600"/>
          </a:xfrm>
          <a:prstGeom prst="rect">
            <a:avLst/>
          </a:prstGeom>
          <a:ln xmlns:meta="urn:oasis:names:tc:opendocument:xmlns:meta:1.0" w="0">
            <a:noFill/>
          </a:ln>
        </p:spPr>
      </p:pic>
      <p:pic>
        <p:nvPicPr>
          <p:cNvPr id="8" name="Placeholder 3" descr="10000000000000C80000009AEEB3D9EB.png"/>
          <p:cNvPicPr>
            <a:picLocks noChangeAspect="1" noGrp="1"/>
          </p:cNvPicPr>
          <p:nvPr/>
        </p:nvPicPr>
        <p:blipFill>
          <a:blip r:embed="sl41Image7">
            <a:lum bright="0000" contrast="0000"/>
          </a:blip>
          <a:stretch>
            <a:fillRect/>
          </a:stretch>
        </p:blipFill>
        <p:spPr>
          <a:xfrm xmlns:manifest="urn:oasis:names:tc:opendocument:xmlns:manifest:1.0">
            <a:off x="152640" y="5486400"/>
            <a:ext cx="2590560" cy="2057400"/>
          </a:xfrm>
          <a:prstGeom prst="rect">
            <a:avLst/>
          </a:prstGeom>
          <a:ln xmlns:meta="urn:oasis:names:tc:opendocument:xmlns:meta:1.0" w="0">
            <a:noFill/>
          </a:ln>
        </p:spPr>
      </p:pic>
    </p:spTree>
  </p:cSld>
  <p:clrMapOvr>
    <a:masterClrMapping/>
  </p:clrMapOvr>
  <p:transition spd="med"/>
</p:sld>
</file>

<file path=ppt/slides/slide4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3E80000018E72E498E7.png"/>
          <p:cNvPicPr>
            <a:picLocks noChangeAspect="1" noGrp="1"/>
          </p:cNvPicPr>
          <p:nvPr/>
        </p:nvPicPr>
        <p:blipFill>
          <a:blip r:embed="sl42Image2">
            <a:lum bright="0000" contrast="0000"/>
          </a:blip>
          <a:stretch>
            <a:fillRect/>
          </a:stretch>
        </p:blipFill>
        <p:spPr>
          <a:xfrm xmlns:manifest="urn:oasis:names:tc:opendocument:xmlns:manifest:1.0">
            <a:off x="6028200" y="5185800"/>
            <a:ext cx="3884400" cy="157680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1917- Cosmological Considerations</a:t>
            </a:r>
          </a:p>
        </p:txBody>
      </p:sp>
      <p:sp>
        <p:nvSpPr>
          <p:cNvPr name="Content Placeholder 2" id="5"/>
          <p:cNvSpPr>
            <a:spLocks noGrp="1"/>
          </p:cNvSpPr>
          <p:nvPr>
            <p:ph type="body" idx="1"/>
          </p:nvPr>
        </p:nvSpPr>
        <p:spPr>
          <a:xfrm xmlns:manifest="urn:oasis:names:tc:opendocument:xmlns:manifest:1.0">
            <a:off x="228600" y="905400"/>
            <a:ext cx="9343800" cy="58014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i="1"/>
              <a:t>Cosmological Considerations of the General Theory of Relativity, </a:t>
            </a:r>
            <a:r xmlns:manifest="urn:oasis:names:tc:opendocument:xmlns:manifest:1.0">
              <a:rPr smtClean="0" lang="en-US" sz="2400" i="0"/>
              <a:t>Einstein</a:t>
            </a:r>
          </a:p>
          <a:p>
            <a:pPr xmlns:manifest="urn:oasis:names:tc:opendocument:xmlns:manifest:1.0" lvl="1" indent="-288000" marL="864000">
              <a:buNone/>
              <a:tabLst/>
            </a:pPr>
            <a:r xmlns:manifest="urn:oasis:names:tc:opendocument:xmlns:manifest:1.0">
              <a:rPr smtClean="0" lang="en-US" sz="2400" b="1">
                <a:solidFill>
                  <a:srgbClr val="000080"/>
                </a:solidFill>
              </a:rPr>
              <a:t>Cosmological Principle</a:t>
            </a:r>
          </a:p>
          <a:p>
            <a:pPr xmlns:manifest="urn:oasis:names:tc:opendocument:xmlns:manifest:1.0" lvl="2" indent="-216000" marL="1296000">
              <a:buNone/>
              <a:tabLst/>
            </a:pPr>
            <a:r xmlns:manifest="urn:oasis:names:tc:opendocument:xmlns:manifest:1.0">
              <a:rPr smtClean="0" lang="en-US" sz="2400"/>
              <a:t>The universe is the same everywhere</a:t>
            </a:r>
          </a:p>
          <a:p>
            <a:pPr xmlns:manifest="urn:oasis:names:tc:opendocument:xmlns:manifest:1.0" lvl="1" indent="-288000" marL="864000">
              <a:buNone/>
              <a:tabLst/>
            </a:pPr>
            <a:r xmlns:manifest="urn:oasis:names:tc:opendocument:xmlns:manifest:1.0">
              <a:rPr smtClean="0" lang="en-US" sz="2400" b="1">
                <a:solidFill>
                  <a:srgbClr val="000080"/>
                </a:solidFill>
              </a:rPr>
              <a:t>Homogeneous</a:t>
            </a:r>
          </a:p>
          <a:p>
            <a:pPr xmlns:manifest="urn:oasis:names:tc:opendocument:xmlns:manifest:1.0" lvl="2" indent="-216000" marL="1296000">
              <a:buNone/>
              <a:tabLst/>
            </a:pPr>
            <a:r xmlns:manifest="urn:oasis:names:tc:opendocument:xmlns:manifest:1.0">
              <a:rPr smtClean="0" lang="en-US" sz="2400"/>
              <a:t>The universe looks the same from every point</a:t>
            </a:r>
          </a:p>
          <a:p>
            <a:pPr xmlns:manifest="urn:oasis:names:tc:opendocument:xmlns:manifest:1.0" lvl="1" indent="-288000" marL="864000">
              <a:buNone/>
              <a:tabLst/>
            </a:pPr>
            <a:r xmlns:manifest="urn:oasis:names:tc:opendocument:xmlns:manifest:1.0">
              <a:rPr smtClean="0" lang="en-US" sz="2400" b="1">
                <a:solidFill>
                  <a:srgbClr val="000080"/>
                </a:solidFill>
              </a:rPr>
              <a:t>Isotropic</a:t>
            </a:r>
          </a:p>
          <a:p>
            <a:pPr xmlns:manifest="urn:oasis:names:tc:opendocument:xmlns:manifest:1.0" lvl="2" indent="-216000" marL="1296000">
              <a:buNone/>
              <a:tabLst/>
            </a:pPr>
            <a:r xmlns:manifest="urn:oasis:names:tc:opendocument:xmlns:manifest:1.0">
              <a:rPr smtClean="0" lang="en-US" sz="2400"/>
              <a:t>The universe looks the same in every direction</a:t>
            </a:r>
          </a:p>
          <a:p>
            <a:pPr xmlns:manifest="urn:oasis:names:tc:opendocument:xmlns:manifest:1.0" indent="-324000" marL="432000">
              <a:buNone/>
              <a:tabLst/>
            </a:pPr>
            <a:r xmlns:manifest="urn:oasis:names:tc:opendocument:xmlns:manifest:1.0">
              <a:rPr smtClean="0" lang="en-US" sz="2400" b="1"/>
              <a:t>Einstein's Model – Not Static!</a:t>
            </a:r>
          </a:p>
          <a:p>
            <a:pPr xmlns:manifest="urn:oasis:names:tc:opendocument:xmlns:manifest:1.0" lvl="1" indent="-288000" marL="864000">
              <a:buNone/>
              <a:tabLst/>
            </a:pPr>
            <a:r xmlns:manifest="urn:oasis:names:tc:opendocument:xmlns:manifest:1.0">
              <a:rPr smtClean="0" lang="en-US" sz="2400"/>
              <a:t>All bodies attract leading to collapse – unstable universe!</a:t>
            </a:r>
          </a:p>
          <a:p>
            <a:pPr xmlns:manifest="urn:oasis:names:tc:opendocument:xmlns:manifest:1.0" indent="-324000" marL="432000">
              <a:buNone/>
              <a:tabLst/>
            </a:pPr>
            <a:r xmlns:manifest="urn:oasis:names:tc:opendocument:xmlns:manifest:1.0">
              <a:rPr smtClean="0" lang="en-US" sz="2400" b="1"/>
              <a:t>Fudge Factor -  “his greatest blunder”</a:t>
            </a:r>
          </a:p>
          <a:p>
            <a:pPr xmlns:manifest="urn:oasis:names:tc:opendocument:xmlns:manifest:1.0" lvl="1" indent="-288000" marL="864000">
              <a:buNone/>
              <a:tabLst/>
            </a:pPr>
            <a:r xmlns:manifest="urn:oasis:names:tc:opendocument:xmlns:manifest:1.0">
              <a:rPr smtClean="0" lang="en-US" sz="2400"/>
              <a:t>Einstein adds </a:t>
            </a:r>
            <a:r xmlns:manifest="urn:oasis:names:tc:opendocument:xmlns:manifest:1.0">
              <a:rPr smtClean="0" lang="en-US" sz="2400" b="1">
                <a:solidFill>
                  <a:srgbClr val="000080"/>
                </a:solidFill>
              </a:rPr>
              <a:t>cosmological constant</a:t>
            </a:r>
            <a:r xmlns:manifest="urn:oasis:names:tc:opendocument:xmlns:manifest:1.0">
              <a:rPr smtClean="0" lang="en-US" sz="2400" b="1"/>
              <a:t>,</a:t>
            </a:r>
            <a:r xmlns:manifest="urn:oasis:names:tc:opendocument:xmlns:manifest:1.0">
              <a:rPr smtClean="0" lang="en-US" sz="2400" b="1">
                <a:latin charset="0" typeface="Symbol"/>
              </a:rPr>
              <a:t> </a:t>
            </a:r>
            <a:r xmlns:manifest="urn:oasis:names:tc:opendocument:xmlns:manifest:1.0">
              <a:rPr smtClean="0" lang="en-US" sz="2800" b="1">
                <a:latin charset="0" typeface="Symbol"/>
              </a:rPr>
              <a:t>L</a:t>
            </a:r>
          </a:p>
          <a:p>
            <a:pPr xmlns:manifest="urn:oasis:names:tc:opendocument:xmlns:manifest:1.0" lvl="1" indent="-288000" marL="864000">
              <a:buNone/>
              <a:tabLst/>
            </a:pPr>
            <a:r xmlns:manifest="urn:oasis:names:tc:opendocument:xmlns:manifest:1.0">
              <a:rPr smtClean="0" lang="en-US" sz="2400"/>
              <a:t>Provides a repulsion of masses</a:t>
            </a:r>
          </a:p>
        </p:txBody>
      </p:sp>
    </p:spTree>
  </p:cSld>
  <p:clrMapOvr>
    <a:masterClrMapping/>
  </p:clrMapOvr>
  <p:transition spd="med"/>
</p:sld>
</file>

<file path=ppt/slides/slide4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0800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Curved Space</a:t>
            </a:r>
          </a:p>
        </p:txBody>
      </p:sp>
      <p:pic>
        <p:nvPicPr>
          <p:cNvPr id="4" name="Placeholder 3" descr="100000000000017C000002031AB9497F.png"/>
          <p:cNvPicPr>
            <a:picLocks noChangeAspect="1" noGrp="1"/>
          </p:cNvPicPr>
          <p:nvPr/>
        </p:nvPicPr>
        <p:blipFill>
          <a:blip r:embed="sl43Image3">
            <a:lum bright="0000" contrast="0000"/>
          </a:blip>
          <a:stretch>
            <a:fillRect/>
          </a:stretch>
        </p:blipFill>
        <p:spPr>
          <a:xfrm xmlns:manifest="urn:oasis:names:tc:opendocument:xmlns:manifest:1.0">
            <a:off x="267120" y="943200"/>
            <a:ext cx="4533480" cy="5686200"/>
          </a:xfrm>
          <a:prstGeom prst="rect">
            <a:avLst/>
          </a:prstGeom>
          <a:ln xmlns:meta="urn:oasis:names:tc:opendocument:xmlns:meta:1.0" w="0">
            <a:noFill/>
          </a:ln>
        </p:spPr>
      </p:pic>
      <p:pic>
        <p:nvPicPr>
          <p:cNvPr id="5" name="Placeholder 3" descr="10000000000001F800000171B58EB078.png"/>
          <p:cNvPicPr>
            <a:picLocks noChangeAspect="1" noGrp="1"/>
          </p:cNvPicPr>
          <p:nvPr/>
        </p:nvPicPr>
        <p:blipFill>
          <a:blip r:embed="sl43Image4">
            <a:lum bright="0000" contrast="0000"/>
          </a:blip>
          <a:stretch>
            <a:fillRect/>
          </a:stretch>
        </p:blipFill>
        <p:spPr>
          <a:xfrm xmlns:manifest="urn:oasis:names:tc:opendocument:xmlns:manifest:1.0">
            <a:off x="5077800" y="963000"/>
            <a:ext cx="4530960" cy="3285720"/>
          </a:xfrm>
          <a:prstGeom prst="rect">
            <a:avLst/>
          </a:prstGeom>
          <a:ln xmlns:meta="urn:oasis:names:tc:opendocument:xmlns:meta:1.0" w="0">
            <a:noFill/>
          </a:ln>
        </p:spPr>
      </p:pic>
      <p:pic>
        <p:nvPicPr>
          <p:cNvPr id="6" name="Placeholder 3" descr="10000000000001C9000000FCE2B2CAD8.png"/>
          <p:cNvPicPr>
            <a:picLocks noChangeAspect="1" noGrp="1"/>
          </p:cNvPicPr>
          <p:nvPr/>
        </p:nvPicPr>
        <p:blipFill>
          <a:blip r:embed="sl43Image5">
            <a:lum bright="0000" contrast="0000"/>
          </a:blip>
          <a:stretch>
            <a:fillRect/>
          </a:stretch>
        </p:blipFill>
        <p:spPr>
          <a:xfrm xmlns:manifest="urn:oasis:names:tc:opendocument:xmlns:manifest:1.0">
            <a:off x="5306400" y="4337280"/>
            <a:ext cx="4114800" cy="2256120"/>
          </a:xfrm>
          <a:prstGeom prst="rect">
            <a:avLst/>
          </a:prstGeom>
          <a:ln xmlns:meta="urn:oasis:names:tc:opendocument:xmlns:meta:1.0" w="0">
            <a:noFill/>
          </a:ln>
        </p:spPr>
      </p:pic>
    </p:spTree>
  </p:cSld>
  <p:clrMapOvr>
    <a:masterClrMapping/>
  </p:clrMapOvr>
  <p:transition spd="med"/>
</p:sld>
</file>

<file path=ppt/slides/slide4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71640" y="-144000"/>
            <a:ext cx="61131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Cosmology Theories</a:t>
            </a:r>
          </a:p>
        </p:txBody>
      </p:sp>
      <p:sp>
        <p:nvSpPr>
          <p:cNvPr name="Content Placeholder 2" id="4"/>
          <p:cNvSpPr>
            <a:spLocks noGrp="1"/>
          </p:cNvSpPr>
          <p:nvPr>
            <p:ph type="body" idx="1"/>
          </p:nvPr>
        </p:nvSpPr>
        <p:spPr>
          <a:xfrm xmlns:manifest="urn:oasis:names:tc:opendocument:xmlns:manifest:1.0">
            <a:off x="84600" y="995760"/>
            <a:ext cx="9068760" cy="57762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400" b="1"/>
              <a:t>Aleksandr Friedmann (1888-1925) - 1922</a:t>
            </a:r>
          </a:p>
          <a:p>
            <a:pPr xmlns:manifest="urn:oasis:names:tc:opendocument:xmlns:manifest:1.0" lvl="1" indent="-288000" marL="864000">
              <a:buNone/>
              <a:tabLst/>
            </a:pPr>
            <a:r xmlns:manifest="urn:oasis:names:tc:opendocument:xmlns:manifest:1.0">
              <a:rPr smtClean="0" lang="en-US" sz="2400"/>
              <a:t>Gave universe an initial kick</a:t>
            </a:r>
          </a:p>
          <a:p>
            <a:pPr xmlns:manifest="urn:oasis:names:tc:opendocument:xmlns:manifest:1.0" lvl="1" indent="-288000" marL="864000">
              <a:buNone/>
              <a:tabLst/>
            </a:pPr>
            <a:r xmlns:manifest="urn:oasis:names:tc:opendocument:xmlns:manifest:1.0">
              <a:rPr smtClean="0" lang="en-US" sz="2400"/>
              <a:t>Initial density scenarios</a:t>
            </a:r>
          </a:p>
          <a:p>
            <a:pPr xmlns:manifest="urn:oasis:names:tc:opendocument:xmlns:manifest:1.0" lvl="1" indent="-288000" marL="864000">
              <a:buNone/>
              <a:tabLst/>
            </a:pPr>
            <a:r xmlns:manifest="urn:oasis:names:tc:opendocument:xmlns:manifest:1.0">
              <a:rPr smtClean="0" lang="en-US" sz="2400"/>
              <a:t>   </a:t>
            </a:r>
            <a:r xmlns:manifest="urn:oasis:names:tc:opendocument:xmlns:manifest:1.0">
              <a:rPr smtClean="0" lang="en-US" sz="2400"/>
              <a:t>Low density – forever expands</a:t>
            </a:r>
          </a:p>
          <a:p>
            <a:pPr xmlns:manifest="urn:oasis:names:tc:opendocument:xmlns:manifest:1.0" lvl="1" indent="-288000" marL="864000">
              <a:buNone/>
              <a:tabLst/>
            </a:pPr>
            <a:r xmlns:manifest="urn:oasis:names:tc:opendocument:xmlns:manifest:1.0">
              <a:rPr smtClean="0" lang="en-US" sz="2400"/>
              <a:t>   </a:t>
            </a:r>
            <a:r xmlns:manifest="urn:oasis:names:tc:opendocument:xmlns:manifest:1.0">
              <a:rPr smtClean="0" lang="en-US" sz="2400"/>
              <a:t>High density – re-contracts</a:t>
            </a:r>
          </a:p>
          <a:p>
            <a:pPr xmlns:manifest="urn:oasis:names:tc:opendocument:xmlns:manifest:1.0" lvl="1" indent="-288000" marL="864000">
              <a:buNone/>
              <a:tabLst/>
            </a:pPr>
            <a:r xmlns:manifest="urn:oasis:names:tc:opendocument:xmlns:manifest:1.0">
              <a:rPr smtClean="0" lang="en-US" sz="2400"/>
              <a:t>   </a:t>
            </a:r>
            <a:r xmlns:manifest="urn:oasis:names:tc:opendocument:xmlns:manifest:1.0">
              <a:rPr smtClean="0" lang="en-US" sz="2400"/>
              <a:t>Critical density – slows without halting</a:t>
            </a:r>
          </a:p>
          <a:p>
            <a:pPr xmlns:manifest="urn:oasis:names:tc:opendocument:xmlns:manifest:1.0" lvl="1" indent="-288000" marL="864000">
              <a:buNone/>
              <a:tabLst/>
            </a:pPr>
            <a:endParaRPr xmlns:manifest="urn:oasis:names:tc:opendocument:xmlns:manifest:1.0" dirty="0" smtClean="0" sz="2400"/>
          </a:p>
          <a:p>
            <a:pPr xmlns:manifest="urn:oasis:names:tc:opendocument:xmlns:manifest:1.0" indent="-324000" marL="432000">
              <a:buClrTx/>
              <a:buBlip>
                <a:blip r:embed="buImageL238ID1EYSBG"/>
              </a:buBlip>
              <a:tabLst/>
            </a:pPr>
            <a:r xmlns:manifest="urn:oasis:names:tc:opendocument:xmlns:manifest:1.0">
              <a:rPr smtClean="0" lang="en-US" sz="2400" b="1"/>
              <a:t>George Lemaitre (1894-1966) - 1927</a:t>
            </a:r>
          </a:p>
          <a:p>
            <a:pPr xmlns:manifest="urn:oasis:names:tc:opendocument:xmlns:manifest:1.0" lvl="1" indent="-288000" marL="864000">
              <a:buNone/>
              <a:tabLst/>
            </a:pPr>
            <a:r xmlns:manifest="urn:oasis:names:tc:opendocument:xmlns:manifest:1.0">
              <a:rPr smtClean="0" lang="en-US" sz="2400"/>
              <a:t>Physicist and Priest, worked with Eddington</a:t>
            </a:r>
          </a:p>
          <a:p>
            <a:pPr xmlns:manifest="urn:oasis:names:tc:opendocument:xmlns:manifest:1.0" lvl="1" indent="-288000" marL="864000">
              <a:buNone/>
              <a:tabLst/>
            </a:pPr>
            <a:r xmlns:manifest="urn:oasis:names:tc:opendocument:xmlns:manifest:1.0">
              <a:rPr smtClean="0" lang="en-US" sz="2400"/>
              <a:t>Rederived Friedmann's work</a:t>
            </a:r>
          </a:p>
          <a:p>
            <a:pPr xmlns:manifest="urn:oasis:names:tc:opendocument:xmlns:manifest:1.0" lvl="1" indent="-288000" marL="864000">
              <a:buNone/>
              <a:tabLst/>
            </a:pPr>
            <a:r xmlns:manifest="urn:oasis:names:tc:opendocument:xmlns:manifest:1.0">
              <a:rPr smtClean="0" lang="en-US" sz="2400"/>
              <a:t>Consequence - traced back in time to moment of creation</a:t>
            </a:r>
          </a:p>
          <a:p>
            <a:pPr xmlns:manifest="urn:oasis:names:tc:opendocument:xmlns:manifest:1.0" lvl="1" indent="-288000" marL="864000">
              <a:buNone/>
              <a:tabLst/>
            </a:pPr>
            <a:r xmlns:manifest="urn:oasis:names:tc:opendocument:xmlns:manifest:1.0">
              <a:rPr smtClean="0" lang="en-US" sz="2400"/>
              <a:t>Proposed cosmic rays came from early universe</a:t>
            </a:r>
          </a:p>
        </p:txBody>
      </p:sp>
      <p:pic>
        <p:nvPicPr>
          <p:cNvPr id="5" name="Placeholder 3" descr="10000000000000B5000001098ADB2B5A.png"/>
          <p:cNvPicPr>
            <a:picLocks noChangeAspect="1" noGrp="1"/>
          </p:cNvPicPr>
          <p:nvPr/>
        </p:nvPicPr>
        <p:blipFill>
          <a:blip r:embed="sl44Image4">
            <a:lum bright="0000" contrast="0000"/>
          </a:blip>
          <a:stretch>
            <a:fillRect/>
          </a:stretch>
        </p:blipFill>
        <p:spPr>
          <a:xfrm xmlns:manifest="urn:oasis:names:tc:opendocument:xmlns:manifest:1.0">
            <a:off x="4885200" y="1371600"/>
            <a:ext cx="1371600" cy="2066760"/>
          </a:xfrm>
          <a:prstGeom prst="rect">
            <a:avLst/>
          </a:prstGeom>
          <a:ln xmlns:meta="urn:oasis:names:tc:opendocument:xmlns:meta:1.0" w="0">
            <a:noFill/>
          </a:ln>
        </p:spPr>
      </p:pic>
      <p:pic>
        <p:nvPicPr>
          <p:cNvPr id="6" name="Placeholder 3" descr="10000000000000C800000125E5A9A152.png"/>
          <p:cNvPicPr>
            <a:picLocks noChangeAspect="1" noGrp="1"/>
          </p:cNvPicPr>
          <p:nvPr/>
        </p:nvPicPr>
        <p:blipFill>
          <a:blip r:embed="sl44Image5">
            <a:lum bright="0000" contrast="0000"/>
          </a:blip>
          <a:stretch>
            <a:fillRect/>
          </a:stretch>
        </p:blipFill>
        <p:spPr>
          <a:xfrm xmlns:manifest="urn:oasis:names:tc:opendocument:xmlns:manifest:1.0">
            <a:off x="8013600" y="4356000"/>
            <a:ext cx="1676520" cy="2514600"/>
          </a:xfrm>
          <a:prstGeom prst="rect">
            <a:avLst/>
          </a:prstGeom>
          <a:ln xmlns:meta="urn:oasis:names:tc:opendocument:xmlns:meta:1.0" w="0">
            <a:noFill/>
          </a:ln>
        </p:spPr>
      </p:pic>
      <p:pic>
        <p:nvPicPr>
          <p:cNvPr id="7" name="Placeholder 3" descr="100000000000012C00000115FF571DF3.png"/>
          <p:cNvPicPr>
            <a:picLocks noChangeAspect="1" noGrp="1"/>
          </p:cNvPicPr>
          <p:nvPr/>
        </p:nvPicPr>
        <p:blipFill>
          <a:blip r:embed="sl44Image6">
            <a:lum bright="0000" contrast="0000"/>
          </a:blip>
          <a:stretch>
            <a:fillRect/>
          </a:stretch>
        </p:blipFill>
        <p:spPr>
          <a:xfrm xmlns:manifest="urn:oasis:names:tc:opendocument:xmlns:manifest:1.0">
            <a:off x="6400800" y="817200"/>
            <a:ext cx="3645000" cy="3331800"/>
          </a:xfrm>
          <a:prstGeom prst="rect">
            <a:avLst/>
          </a:prstGeom>
          <a:ln xmlns:meta="urn:oasis:names:tc:opendocument:xmlns:meta:1.0" w="0">
            <a:noFill/>
          </a:ln>
        </p:spPr>
      </p:pic>
      <p:pic>
        <p:nvPicPr>
          <p:cNvPr id="8" name="Placeholder 3" descr="10000000000001850000003C1678ED98.png"/>
          <p:cNvPicPr>
            <a:picLocks noChangeAspect="1" noGrp="1"/>
          </p:cNvPicPr>
          <p:nvPr/>
        </p:nvPicPr>
        <p:blipFill>
          <a:blip r:embed="sl44Image7">
            <a:lum bright="0000" contrast="0000"/>
          </a:blip>
          <a:stretch>
            <a:fillRect/>
          </a:stretch>
        </p:blipFill>
        <p:spPr>
          <a:xfrm xmlns:manifest="urn:oasis:names:tc:opendocument:xmlns:manifest:1.0">
            <a:off x="1289160" y="3819960"/>
            <a:ext cx="3705120" cy="571320"/>
          </a:xfrm>
          <a:prstGeom prst="rect">
            <a:avLst/>
          </a:prstGeom>
          <a:ln xmlns:meta="urn:oasis:names:tc:opendocument:xmlns:meta:1.0" w="0">
            <a:noFill/>
          </a:ln>
        </p:spPr>
      </p:pic>
    </p:spTree>
  </p:cSld>
  <p:clrMapOvr>
    <a:masterClrMapping/>
  </p:clrMapOvr>
  <p:transition spd="med"/>
</p:sld>
</file>

<file path=ppt/slides/slide4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Edwin Powell Hubble (1889-1953)</a:t>
            </a:r>
          </a:p>
        </p:txBody>
      </p:sp>
      <p:pic>
        <p:nvPicPr>
          <p:cNvPr id="4" name="Placeholder 3" descr="10000000000002720000020597AFEA04.png"/>
          <p:cNvPicPr>
            <a:picLocks noChangeAspect="1" noGrp="1"/>
          </p:cNvPicPr>
          <p:nvPr/>
        </p:nvPicPr>
        <p:blipFill>
          <a:blip r:embed="sl45Image3">
            <a:lum bright="0000" contrast="0000"/>
          </a:blip>
          <a:stretch>
            <a:fillRect/>
          </a:stretch>
        </p:blipFill>
        <p:spPr>
          <a:xfrm xmlns:manifest="urn:oasis:names:tc:opendocument:xmlns:manifest:1.0">
            <a:off x="1441800" y="1251000"/>
            <a:ext cx="7327800" cy="525780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2106720" y="7146000"/>
            <a:ext cx="609084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http://map.gsfc.nasa.gov/media/ContentMedia/990044b.gif</a:t>
            </a:r>
            <a:r>
              <a:rPr smtClean="0" lang="en-US" sz="18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4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Expanding Spacetime</a:t>
            </a:r>
          </a:p>
        </p:txBody>
      </p:sp>
      <p:pic>
        <p:nvPicPr>
          <p:cNvPr id="4" name="Placeholder 3" descr="1000000000000279000002799B16E0EE.png"/>
          <p:cNvPicPr>
            <a:picLocks noChangeAspect="1" noGrp="1"/>
          </p:cNvPicPr>
          <p:nvPr/>
        </p:nvPicPr>
        <p:blipFill>
          <a:blip r:embed="sl46Image3">
            <a:lum bright="0000" contrast="0000"/>
          </a:blip>
          <a:stretch>
            <a:fillRect/>
          </a:stretch>
        </p:blipFill>
        <p:spPr>
          <a:xfrm xmlns:manifest="urn:oasis:names:tc:opendocument:xmlns:manifest:1.0">
            <a:off x="2286000" y="1621800"/>
            <a:ext cx="6029280" cy="6029280"/>
          </a:xfrm>
          <a:prstGeom prst="rect">
            <a:avLst/>
          </a:prstGeom>
          <a:ln xmlns:meta="urn:oasis:names:tc:opendocument:xmlns:meta:1.0" w="0">
            <a:noFill/>
          </a:ln>
        </p:spPr>
      </p:pic>
      <p:pic>
        <p:nvPicPr>
          <p:cNvPr id="5" name="Placeholder 3" descr="1000000000000279000002796112D4A6.png"/>
          <p:cNvPicPr>
            <a:picLocks noChangeAspect="1" noGrp="1"/>
          </p:cNvPicPr>
          <p:nvPr/>
        </p:nvPicPr>
        <p:blipFill>
          <a:blip r:embed="sl46Image4">
            <a:lum bright="0000" contrast="0000"/>
          </a:blip>
          <a:stretch>
            <a:fillRect/>
          </a:stretch>
        </p:blipFill>
        <p:spPr>
          <a:xfrm xmlns:manifest="urn:oasis:names:tc:opendocument:xmlns:manifest:1.0">
            <a:off x="2286000" y="1621800"/>
            <a:ext cx="6029280" cy="6029280"/>
          </a:xfrm>
          <a:prstGeom prst="rect">
            <a:avLst/>
          </a:prstGeom>
          <a:ln xmlns:meta="urn:oasis:names:tc:opendocument:xmlns:meta:1.0" w="0">
            <a:noFill/>
          </a:ln>
        </p:spPr>
      </p:pic>
      <p:pic>
        <p:nvPicPr>
          <p:cNvPr id="6" name="Placeholder 3" descr="100000000000027900000279C9E8B040.png"/>
          <p:cNvPicPr>
            <a:picLocks noChangeAspect="1" noGrp="1"/>
          </p:cNvPicPr>
          <p:nvPr/>
        </p:nvPicPr>
        <p:blipFill>
          <a:blip r:embed="sl46Image5">
            <a:lum bright="0000" contrast="0000"/>
          </a:blip>
          <a:stretch>
            <a:fillRect/>
          </a:stretch>
        </p:blipFill>
        <p:spPr>
          <a:xfrm xmlns:manifest="urn:oasis:names:tc:opendocument:xmlns:manifest:1.0">
            <a:off x="2250000" y="1598040"/>
            <a:ext cx="6029280" cy="6029280"/>
          </a:xfrm>
          <a:prstGeom prst="rect">
            <a:avLst/>
          </a:prstGeom>
          <a:ln xmlns:meta="urn:oasis:names:tc:opendocument:xmlns:meta:1.0" w="0">
            <a:noFill/>
          </a:ln>
        </p:spPr>
      </p:pic>
      <p:pic>
        <p:nvPicPr>
          <p:cNvPr id="7" name="Placeholder 3" descr="1000000000000279000002799B2A096B.png"/>
          <p:cNvPicPr>
            <a:picLocks noChangeAspect="1" noGrp="1"/>
          </p:cNvPicPr>
          <p:nvPr/>
        </p:nvPicPr>
        <p:blipFill>
          <a:blip r:embed="sl46Image6">
            <a:lum bright="0000" contrast="0000"/>
          </a:blip>
          <a:stretch>
            <a:fillRect/>
          </a:stretch>
        </p:blipFill>
        <p:spPr>
          <a:xfrm xmlns:manifest="urn:oasis:names:tc:opendocument:xmlns:manifest:1.0">
            <a:off x="2250000" y="1598040"/>
            <a:ext cx="6029280" cy="6029280"/>
          </a:xfrm>
          <a:prstGeom prst="rect">
            <a:avLst/>
          </a:prstGeom>
          <a:ln xmlns:meta="urn:oasis:names:tc:opendocument:xmlns:meta:1.0" w="0">
            <a:noFill/>
          </a:ln>
        </p:spPr>
      </p:pic>
      <p:pic>
        <p:nvPicPr>
          <p:cNvPr id="8" name="Placeholder 3" descr="1000000000000279000002791DC74C0E.png"/>
          <p:cNvPicPr>
            <a:picLocks noChangeAspect="1" noGrp="1"/>
          </p:cNvPicPr>
          <p:nvPr/>
        </p:nvPicPr>
        <p:blipFill>
          <a:blip r:embed="sl46Image7">
            <a:lum bright="0000" contrast="0000"/>
          </a:blip>
          <a:stretch>
            <a:fillRect/>
          </a:stretch>
        </p:blipFill>
        <p:spPr>
          <a:xfrm xmlns:manifest="urn:oasis:names:tc:opendocument:xmlns:manifest:1.0">
            <a:off x="2250000" y="1598040"/>
            <a:ext cx="6029280" cy="6029280"/>
          </a:xfrm>
          <a:prstGeom prst="rect">
            <a:avLst/>
          </a:prstGeom>
          <a:ln xmlns:meta="urn:oasis:names:tc:opendocument:xmlns:meta:1.0" w="0">
            <a:noFill/>
          </a:ln>
        </p:spPr>
      </p:pic>
      <p:pic>
        <p:nvPicPr>
          <p:cNvPr id="9" name="Placeholder 3" descr="100000000000027900000279CC651C6E.png"/>
          <p:cNvPicPr>
            <a:picLocks noChangeAspect="1" noGrp="1"/>
          </p:cNvPicPr>
          <p:nvPr/>
        </p:nvPicPr>
        <p:blipFill>
          <a:blip r:embed="sl46Image8">
            <a:lum bright="0000" contrast="0000"/>
          </a:blip>
          <a:stretch>
            <a:fillRect/>
          </a:stretch>
        </p:blipFill>
        <p:spPr>
          <a:xfrm xmlns:manifest="urn:oasis:names:tc:opendocument:xmlns:manifest:1.0">
            <a:off x="2250000" y="1598040"/>
            <a:ext cx="6029280" cy="6029280"/>
          </a:xfrm>
          <a:prstGeom prst="rect">
            <a:avLst/>
          </a:prstGeom>
          <a:ln xmlns:meta="urn:oasis:names:tc:opendocument:xmlns:meta:1.0" w="0">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25F000001A63DC101D9.png"/>
          <p:cNvPicPr>
            <a:picLocks noChangeAspect="1" noGrp="1"/>
          </p:cNvPicPr>
          <p:nvPr/>
        </p:nvPicPr>
        <p:blipFill>
          <a:blip r:embed="sl47Image2">
            <a:alphaModFix amt="50000"/>
            <a:lum bright="0000" contrast="0000"/>
          </a:blip>
          <a:stretch>
            <a:fillRect/>
          </a:stretch>
        </p:blipFill>
        <p:spPr>
          <a:xfrm xmlns:manifest="urn:oasis:names:tc:opendocument:xmlns:manifest:1.0">
            <a:off x="1863720" y="2117880"/>
            <a:ext cx="6346440" cy="4668120"/>
          </a:xfrm>
          <a:prstGeom prst="rect">
            <a:avLst/>
          </a:prstGeom>
          <a:ln xmlns:meta="urn:oasis:names:tc:opendocument:xmlns:meta:1.0" w="0">
            <a:noFill/>
          </a:ln>
        </p:spPr>
      </p:pic>
      <p:sp xmlns:meta="urn:oasis:names:tc:opendocument:xmlns:meta:1.0">
        <p:nvSpPr>
          <p:cNvPr id="4" name="TextBox 3"/>
          <p:cNvSpPr/>
          <p:nvPr/>
        </p:nvSpPr>
        <p:spPr>
          <a:xfrm xmlns:manifest="urn:oasis:names:tc:opendocument:xmlns:manifest:1.0">
            <a:off x="401760" y="-72000"/>
            <a:ext cx="9068760" cy="135288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anchor="ctr" anchorCtr="0" lIns="90000" tIns="45000" rIns="90000" bIns="45000" wrap="square">
            <a:spAutoFit/>
          </a:bodyPr>
          <a:p>
            <a:pPr xmlns:manifest="urn:oasis:names:tc:opendocument:xmlns:manifest:1.0" indent="0" algn="ctr" marL="0">
              <a:spcBef>
                <a:spcPts val="0"/>
              </a:spcBef>
              <a:spcAft>
                <a:spcPts val="0"/>
              </a:spcAft>
              <a:buNone/>
              <a:tabLst/>
            </a:pPr>
            <a:r>
              <a:rPr smtClean="0" lang="en-US" sz="4800" b="0" kern="0" i="0">
                <a:solidFill xmlns:manifest="urn:oasis:names:tc:opendocument:xmlns:manifest:1.0">
                  <a:srgbClr val="4C4C4C"/>
                </a:solidFill>
                <a:latin xmlns:manifest="urn:oasis:names:tc:opendocument:xmlns:manifest:1.0" charset="0" typeface="Times New Roman"/>
              </a:rPr>
              <a:t>H0 and the Age of the Universe</a:t>
            </a:r>
          </a:p>
        </p:txBody>
      </p:sp>
      <p:sp xmlns:meta="urn:oasis:names:tc:opendocument:xmlns:meta:1.0">
        <p:nvSpPr>
          <p:cNvPr id="5" name="TextBox 4"/>
          <p:cNvSpPr/>
          <p:nvPr/>
        </p:nvSpPr>
        <p:spPr>
          <a:xfrm xmlns:manifest="urn:oasis:names:tc:opendocument:xmlns:manifest:1.0">
            <a:off x="1337760" y="913320"/>
            <a:ext cx="7577640" cy="1130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324000" marL="432000">
              <a:spcBef>
                <a:spcPts val="0"/>
              </a:spcBef>
              <a:spcAft>
                <a:spcPts val="1418"/>
              </a:spcAft>
              <a:buClrTx/>
              <a:buBlip>
                <a:blip r:embed="buImageL241ID1EYSBG"/>
              </a:buBlip>
              <a:tabLst/>
            </a:pPr>
            <a:r xmlns:manifest="urn:oasis:names:tc:opendocument:xmlns:manifest:1.0">
              <a:rPr smtClean="0" lang="en-US" sz="2600" b="1" kern="0" i="0">
                <a:solidFill>
                  <a:sysClr val="windowText"/>
                </a:solidFill>
                <a:latin charset="0" typeface="Times New Roman"/>
              </a:rPr>
              <a:t>Age</a:t>
            </a:r>
            <a:r xmlns:manifest="urn:oasis:names:tc:opendocument:xmlns:manifest:1.0">
              <a:rPr smtClean="0" lang="en-US" sz="2600" b="0" kern="0" i="0">
                <a:solidFill>
                  <a:sysClr val="windowText"/>
                </a:solidFill>
                <a:latin charset="0" typeface="Times New Roman"/>
              </a:rPr>
              <a:t> = 1/H</a:t>
            </a:r>
            <a:r xmlns:manifest="urn:oasis:names:tc:opendocument:xmlns:manifest:1.0">
              <a:rPr smtClean="0" lang="en-US" sz="2600" baseline="-58000" b="0" kern="0" i="0">
                <a:solidFill>
                  <a:sysClr val="windowText"/>
                </a:solidFill>
                <a:latin charset="0" typeface="Times New Roman"/>
              </a:rPr>
              <a:t>0</a:t>
            </a:r>
            <a:r xmlns:manifest="urn:oasis:names:tc:opendocument:xmlns:manifest:1.0">
              <a:rPr smtClean="0" lang="en-US" sz="2600" b="0" kern="0" i="0">
                <a:solidFill>
                  <a:sysClr val="windowText"/>
                </a:solidFill>
                <a:latin charset="0" typeface="Times New Roman"/>
              </a:rPr>
              <a:t> = 1/500 km/s/Mpc = 2 billion yrs</a:t>
            </a:r>
          </a:p>
          <a:p>
            <a:pPr xmlns:manifest="urn:oasis:names:tc:opendocument:xmlns:manifest:1.0" indent="-324000" marL="432000">
              <a:spcBef>
                <a:spcPts val="0"/>
              </a:spcBef>
              <a:spcAft>
                <a:spcPts val="1418"/>
              </a:spcAft>
              <a:buClrTx/>
              <a:buBlip>
                <a:blip r:embed="buImageL242ID1EYSBG"/>
              </a:buBlip>
              <a:tabLst/>
            </a:pPr>
            <a:r xmlns:manifest="urn:oasis:names:tc:opendocument:xmlns:manifest:1.0">
              <a:rPr smtClean="0" lang="en-US" sz="2600" b="1" kern="0" i="0">
                <a:solidFill>
                  <a:sysClr val="windowText"/>
                </a:solidFill>
                <a:latin charset="0" typeface="Times New Roman"/>
              </a:rPr>
              <a:t>BUT</a:t>
            </a:r>
            <a:r xmlns:manifest="urn:oasis:names:tc:opendocument:xmlns:manifest:1.0">
              <a:rPr smtClean="0" lang="en-US" sz="2600" b="0" kern="0" i="0">
                <a:solidFill>
                  <a:sysClr val="windowText"/>
                </a:solidFill>
                <a:latin charset="0" typeface="Times New Roman"/>
              </a:rPr>
              <a:t> – 1930 - Geologists, “Earth 3 billion yrs old!”</a:t>
            </a:r>
          </a:p>
        </p:txBody>
      </p:sp>
      <p:sp xmlns:meta="urn:oasis:names:tc:opendocument:xmlns:meta:1.0">
        <p:nvSpPr>
          <p:cNvPr id="6" name="TextBox 5"/>
          <p:cNvSpPr/>
          <p:nvPr/>
        </p:nvSpPr>
        <p:spPr>
          <a:xfrm xmlns:manifest="urn:oasis:names:tc:opendocument:xmlns:manifest:1.0">
            <a:off x="2630880" y="7130880"/>
            <a:ext cx="4600440" cy="347040"/>
          </a:xfrm>
          <a:prstGeom prst="rect">
            <a:avLst/>
          </a:prstGeom>
          <a:noFill/>
          <a:ln w="0">
            <a:noFill/>
          </a:ln>
        </p:spPr>
        <p:style>
          <a:lnRef idx="0">
            <a:schemeClr val="dk1"/>
          </a:lnRef>
          <a:fillRef idx="0">
            <a:srgbClr val="99ccff">
              <a:shade val="50000"/>
            </a:srgbClr>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5Link1"/>
              </a:rPr>
              <a:t>http://cfa-www.harvard.edu/~huchra/hubble/</a:t>
            </a:r>
            <a:r>
              <a:rPr smtClean="0" lang="en-US" sz="18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4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xmlns:meta="urn:oasis:names:tc:opendocument:xmlns:meta:1.0">
        <p:nvSpPr>
          <p:cNvPr id="3" name="TextBox 2"/>
          <p:cNvSpPr/>
          <p:nvPr/>
        </p:nvSpPr>
        <p:spPr>
          <a:xfrm xmlns:manifest="urn:oasis:names:tc:opendocument:xmlns:manifest:1.0">
            <a:off x="563760" y="237240"/>
            <a:ext cx="9068760" cy="12625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anchor="ctr" anchorCtr="0" lIns="90000" tIns="45000" rIns="90000" bIns="45000" wrap="square"/>
          <a:p>
            <a:pPr xmlns:manifest="urn:oasis:names:tc:opendocument:xmlns:manifest:1.0" indent="0" algn="ctr" marL="0">
              <a:spcBef>
                <a:spcPts val="0"/>
              </a:spcBef>
              <a:spcAft>
                <a:spcPts val="0"/>
              </a:spcAft>
              <a:buNone/>
              <a:tabLst/>
            </a:pPr>
            <a:r>
              <a:rPr smtClean="0" lang="en-US" sz="4800" b="1" kern="0" i="0">
                <a:solidFill xmlns:manifest="urn:oasis:names:tc:opendocument:xmlns:manifest:1.0">
                  <a:srgbClr val="4C4C4C"/>
                </a:solidFill>
                <a:latin xmlns:manifest="urn:oasis:names:tc:opendocument:xmlns:manifest:1.0" charset="0" typeface="Times New Roman"/>
              </a:rPr>
              <a:t>Age of Universe</a:t>
            </a:r>
          </a:p>
        </p:txBody>
      </p:sp>
      <p:sp xmlns:meta="urn:oasis:names:tc:opendocument:xmlns:meta:1.0">
        <p:nvSpPr>
          <p:cNvPr id="4" name="TextBox 3"/>
          <p:cNvSpPr/>
          <p:nvPr/>
        </p:nvSpPr>
        <p:spPr>
          <a:xfrm xmlns:manifest="urn:oasis:names:tc:opendocument:xmlns:manifest:1.0">
            <a:off x="563760" y="1489320"/>
            <a:ext cx="9068760" cy="499068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algn="ctr" marL="0">
              <a:spcBef>
                <a:spcPts val="0"/>
              </a:spcBef>
              <a:spcAft>
                <a:spcPts val="0"/>
              </a:spcAft>
              <a:buNone/>
              <a:tabLst/>
            </a:pPr>
            <a:r>
              <a:rPr smtClean="0" lang="en-US" sz="2800" b="1" kern="0" i="0">
                <a:solidFill xmlns:manifest="urn:oasis:names:tc:opendocument:xmlns:manifest:1.0">
                  <a:srgbClr val="4C4C4C"/>
                </a:solidFill>
                <a:latin xmlns:manifest="urn:oasis:names:tc:opendocument:xmlns:manifest:1.0" charset="0" typeface="Times New Roman"/>
              </a:rPr>
              <a:t>Current Value H</a:t>
            </a:r>
            <a:r>
              <a:rPr smtClean="0" lang="en-US" sz="2800" baseline="-58000" b="1" kern="0" i="0">
                <a:solidFill xmlns:manifest="urn:oasis:names:tc:opendocument:xmlns:manifest:1.0">
                  <a:srgbClr val="4C4C4C"/>
                </a:solidFill>
                <a:latin xmlns:manifest="urn:oasis:names:tc:opendocument:xmlns:manifest:1.0" charset="0" typeface="Times New Roman"/>
              </a:rPr>
              <a:t>0</a:t>
            </a:r>
            <a:r>
              <a:rPr smtClean="0" lang="en-US" sz="2800" b="1" kern="0" i="0">
                <a:solidFill xmlns:manifest="urn:oasis:names:tc:opendocument:xmlns:manifest:1.0">
                  <a:srgbClr val="4C4C4C"/>
                </a:solidFill>
                <a:latin xmlns:manifest="urn:oasis:names:tc:opendocument:xmlns:manifest:1.0" charset="0" typeface="Times New Roman"/>
              </a:rPr>
              <a:t>: </a:t>
            </a:r>
            <a:r>
              <a:rPr smtClean="0" lang="en-US" sz="2800" b="1" kern="0" i="0">
                <a:solidFill xmlns:manifest="urn:oasis:names:tc:opendocument:xmlns:manifest:1.0">
                  <a:srgbClr val="000080"/>
                </a:solidFill>
                <a:latin xmlns:manifest="urn:oasis:names:tc:opendocument:xmlns:manifest:1.0" charset="0" typeface="Times New Roman"/>
              </a:rPr>
              <a:t>72 +/- 8 km/s/Mpc</a:t>
            </a:r>
          </a:p>
          <a:p>
            <a:pPr xmlns:manifest="urn:oasis:names:tc:opendocument:xmlns:manifest:1.0" indent="-324000" marL="432000">
              <a:spcBef>
                <a:spcPts val="0"/>
              </a:spcBef>
              <a:spcAft>
                <a:spcPts val="1418"/>
              </a:spcAft>
              <a:buNone/>
              <a:tabLst/>
            </a:pPr>
            <a:r>
              <a:rPr smtClean="0" lang="en-US" sz="2600" b="0" kern="0" i="0">
                <a:solidFill xmlns:manifest="urn:oasis:names:tc:opendocument:xmlns:manifest:1.0">
                  <a:sysClr val="windowText"/>
                </a:solidFill>
                <a:latin xmlns:manifest="urn:oasis:names:tc:opendocument:xmlns:manifest:1.0" charset="0" typeface="Times New Roman"/>
              </a:rPr>
              <a:t>1 Mpc = 3.086 x 10</a:t>
            </a:r>
            <a:r>
              <a:rPr smtClean="0" lang="en-US" sz="2600" baseline="58000" b="0" kern="0" i="0">
                <a:solidFill xmlns:manifest="urn:oasis:names:tc:opendocument:xmlns:manifest:1.0">
                  <a:sysClr val="windowText"/>
                </a:solidFill>
                <a:latin xmlns:manifest="urn:oasis:names:tc:opendocument:xmlns:manifest:1.0" charset="0" typeface="Times New Roman"/>
              </a:rPr>
              <a:t>22</a:t>
            </a:r>
            <a:r>
              <a:rPr smtClean="0" lang="en-US" sz="2600" b="0" kern="0" i="0">
                <a:solidFill xmlns:manifest="urn:oasis:names:tc:opendocument:xmlns:manifest:1.0">
                  <a:sysClr val="windowText"/>
                </a:solidFill>
                <a:latin xmlns:manifest="urn:oasis:names:tc:opendocument:xmlns:manifest:1.0" charset="0" typeface="Times New Roman"/>
              </a:rPr>
              <a:t> m </a:t>
            </a:r>
          </a:p>
          <a:p>
            <a:pPr xmlns:manifest="urn:oasis:names:tc:opendocument:xmlns:manifest:1.0" indent="-324000" marL="432000">
              <a:spcBef>
                <a:spcPts val="0"/>
              </a:spcBef>
              <a:spcAft>
                <a:spcPts val="1418"/>
              </a:spcAft>
              <a:buNone/>
              <a:tabLst/>
            </a:pPr>
            <a:r>
              <a:rPr smtClean="0" lang="en-US" sz="2600" b="0" kern="0" i="0">
                <a:solidFill xmlns:manifest="urn:oasis:names:tc:opendocument:xmlns:manifest:1.0">
                  <a:sysClr val="windowText"/>
                </a:solidFill>
                <a:latin xmlns:manifest="urn:oasis:names:tc:opendocument:xmlns:manifest:1.0" charset="0" typeface="Times New Roman"/>
              </a:rPr>
              <a:t>1 km/s/Mpc = 3.24 x 10</a:t>
            </a:r>
            <a:r>
              <a:rPr smtClean="0" lang="en-US" sz="2600" baseline="58000" b="0" kern="0" i="0">
                <a:solidFill xmlns:manifest="urn:oasis:names:tc:opendocument:xmlns:manifest:1.0">
                  <a:sysClr val="windowText"/>
                </a:solidFill>
                <a:latin xmlns:manifest="urn:oasis:names:tc:opendocument:xmlns:manifest:1.0" charset="0" typeface="Times New Roman"/>
              </a:rPr>
              <a:t>-20</a:t>
            </a:r>
            <a:r>
              <a:rPr smtClean="0" lang="en-US" sz="2600" b="0" kern="0" i="0">
                <a:solidFill xmlns:manifest="urn:oasis:names:tc:opendocument:xmlns:manifest:1.0">
                  <a:sysClr val="windowText"/>
                </a:solidFill>
                <a:latin xmlns:manifest="urn:oasis:names:tc:opendocument:xmlns:manifest:1.0" charset="0" typeface="Times New Roman"/>
              </a:rPr>
              <a:t> 1/s</a:t>
            </a:r>
          </a:p>
          <a:p>
            <a:pPr xmlns:manifest="urn:oasis:names:tc:opendocument:xmlns:manifest:1.0" indent="-324000" marL="432000">
              <a:spcBef>
                <a:spcPts val="0"/>
              </a:spcBef>
              <a:spcAft>
                <a:spcPts val="1418"/>
              </a:spcAft>
              <a:buNone/>
              <a:tabLst/>
            </a:pPr>
            <a:r>
              <a:rPr smtClean="0" lang="en-US" sz="2600" b="0" kern="0" i="0">
                <a:solidFill xmlns:manifest="urn:oasis:names:tc:opendocument:xmlns:manifest:1.0">
                  <a:sysClr val="windowText"/>
                </a:solidFill>
                <a:latin xmlns:manifest="urn:oasis:names:tc:opendocument:xmlns:manifest:1.0" charset="0" typeface="Times New Roman"/>
              </a:rPr>
              <a:t>          </a:t>
            </a:r>
            <a:r>
              <a:rPr smtClean="0" lang="en-US" sz="2600" b="0" kern="0" i="0">
                <a:solidFill xmlns:manifest="urn:oasis:names:tc:opendocument:xmlns:manifest:1.0">
                  <a:sysClr val="windowText"/>
                </a:solidFill>
                <a:latin xmlns:manifest="urn:oasis:names:tc:opendocument:xmlns:manifest:1.0" charset="0" typeface="Times New Roman"/>
              </a:rPr>
              <a:t>1/H</a:t>
            </a:r>
            <a:r>
              <a:rPr smtClean="0" lang="en-US" sz="2600" baseline="-58000" b="0" kern="0" i="0">
                <a:solidFill xmlns:manifest="urn:oasis:names:tc:opendocument:xmlns:manifest:1.0">
                  <a:sysClr val="windowText"/>
                </a:solidFill>
                <a:latin xmlns:manifest="urn:oasis:names:tc:opendocument:xmlns:manifest:1.0" charset="0" typeface="Times New Roman"/>
              </a:rPr>
              <a:t>0</a:t>
            </a:r>
            <a:r>
              <a:rPr smtClean="0" lang="en-US" sz="2600" b="0" kern="0" i="0">
                <a:solidFill xmlns:manifest="urn:oasis:names:tc:opendocument:xmlns:manifest:1.0">
                  <a:sysClr val="windowText"/>
                </a:solidFill>
                <a:latin xmlns:manifest="urn:oasis:names:tc:opendocument:xmlns:manifest:1.0" charset="0" typeface="Times New Roman"/>
              </a:rPr>
              <a:t> = </a:t>
            </a:r>
            <a:r>
              <a:rPr smtClean="0" lang="en-US" sz="2600" b="0" kern="0" i="0">
                <a:solidFill xmlns:manifest="urn:oasis:names:tc:opendocument:xmlns:manifest:1.0">
                  <a:srgbClr val="000000"/>
                </a:solidFill>
                <a:latin xmlns:manifest="urn:oasis:names:tc:opendocument:xmlns:manifest:1.0" charset="0" typeface="Times New Roman"/>
              </a:rPr>
              <a:t>4.286 x 10</a:t>
            </a:r>
            <a:r>
              <a:rPr smtClean="0" lang="en-US" sz="2600" baseline="58000" b="0" kern="0" i="0">
                <a:solidFill xmlns:manifest="urn:oasis:names:tc:opendocument:xmlns:manifest:1.0">
                  <a:srgbClr val="000000"/>
                </a:solidFill>
                <a:latin xmlns:manifest="urn:oasis:names:tc:opendocument:xmlns:manifest:1.0" charset="0" typeface="Times New Roman"/>
              </a:rPr>
              <a:t>17</a:t>
            </a:r>
            <a:r>
              <a:rPr smtClean="0" lang="en-US" sz="2600" b="0" kern="0" i="0">
                <a:solidFill xmlns:manifest="urn:oasis:names:tc:opendocument:xmlns:manifest:1.0">
                  <a:srgbClr val="000000"/>
                </a:solidFill>
                <a:latin xmlns:manifest="urn:oasis:names:tc:opendocument:xmlns:manifest:1.0" charset="0" typeface="Times New Roman"/>
              </a:rPr>
              <a:t> s</a:t>
            </a:r>
            <a:r>
              <a:rPr smtClean="0" lang="en-US" sz="2600" b="0" kern="0" i="0">
                <a:solidFill xmlns:manifest="urn:oasis:names:tc:opendocument:xmlns:manifest:1.0">
                  <a:srgbClr val="000000"/>
                </a:solidFill>
                <a:latin xmlns:manifest="urn:oasis:names:tc:opendocument:xmlns:manifest:1.0" charset="0" typeface="Times New Roman"/>
              </a:rPr>
              <a:t/>
            </a:r>
            <a:br xmlns:manifest="urn:oasis:names:tc:opendocument:xmlns:manifest:1.0">
              <a:rPr smtClean="0" lang="en-US" sz="2600" b="0" i="0">
                <a:solidFill>
                  <a:srgbClr val="000000"/>
                </a:solidFill>
                <a:latin charset="0" typeface="Times New Roman"/>
              </a:rPr>
            </a:br>
            <a:r>
              <a:rPr smtClean="0" lang="en-US" sz="2600" b="0" kern="0" i="0">
                <a:solidFill xmlns:manifest="urn:oasis:names:tc:opendocument:xmlns:manifest:1.0">
                  <a:srgbClr val="000000"/>
                </a:solidFill>
                <a:latin xmlns:manifest="urn:oasis:names:tc:opendocument:xmlns:manifest:1.0" charset="0" typeface="Times New Roman"/>
              </a:rPr>
              <a:t>              =</a:t>
            </a:r>
            <a:r>
              <a:rPr smtClean="0" lang="en-US" sz="2600" b="1" kern="0" i="0">
                <a:solidFill xmlns:manifest="urn:oasis:names:tc:opendocument:xmlns:manifest:1.0">
                  <a:srgbClr val="000000"/>
                </a:solidFill>
                <a:latin xmlns:manifest="urn:oasis:names:tc:opendocument:xmlns:manifest:1.0" charset="0" typeface="Times New Roman"/>
              </a:rPr>
              <a:t> </a:t>
            </a:r>
            <a:r>
              <a:rPr smtClean="0" lang="en-US" sz="2600" b="1" kern="0" i="0">
                <a:solidFill xmlns:manifest="urn:oasis:names:tc:opendocument:xmlns:manifest:1.0">
                  <a:srgbClr val="000080"/>
                </a:solidFill>
                <a:latin xmlns:manifest="urn:oasis:names:tc:opendocument:xmlns:manifest:1.0" charset="0" typeface="Times New Roman"/>
              </a:rPr>
              <a:t>13.6 Gyr</a:t>
            </a:r>
          </a:p>
          <a:p>
            <a:pPr xmlns:manifest="urn:oasis:names:tc:opendocument:xmlns:manifest:1.0" indent="-324000" marL="432000">
              <a:spcBef>
                <a:spcPts val="0"/>
              </a:spcBef>
              <a:spcAft>
                <a:spcPts val="1418"/>
              </a:spcAft>
              <a:buNone/>
              <a:tabLst/>
            </a:pPr>
            <a:r>
              <a:rPr smtClean="0" lang="en-US" sz="2600" baseline="0" b="0" kern="0" i="0">
                <a:solidFill xmlns:manifest="urn:oasis:names:tc:opendocument:xmlns:manifest:1.0">
                  <a:sysClr val="windowText"/>
                </a:solidFill>
                <a:latin xmlns:manifest="urn:oasis:names:tc:opendocument:xmlns:manifest:1.0" charset="0" typeface="Times New Roman"/>
              </a:rPr>
              <a:t>WMAP – 13.7 +/- 0.13 Gyr</a:t>
            </a:r>
            <a:r>
              <a:rPr smtClean="0" lang="en-US" sz="2600" baseline="0" b="0" kern="0" i="0">
                <a:solidFill xmlns:manifest="urn:oasis:names:tc:opendocument:xmlns:manifest:1.0">
                  <a:sysClr val="windowText"/>
                </a:solidFill>
                <a:latin xmlns:manifest="urn:oasis:names:tc:opendocument:xmlns:manifest:1.0" charset="0" typeface="Times New Roman"/>
              </a:rPr>
              <a:t/>
            </a:r>
            <a:br xmlns:manifest="urn:oasis:names:tc:opendocument:xmlns:manifest:1.0">
              <a:rPr smtClean="0" lang="en-US" sz="2600" baseline="0" b="0" i="0">
                <a:latin charset="0" typeface="Times New Roman"/>
              </a:rPr>
            </a:br>
            <a:endParaRPr smtClean="0" lang="en-US" sz="2600" baseline="0" b="0" kern="0" i="0">
              <a:solidFill xmlns:manifest="urn:oasis:names:tc:opendocument:xmlns:manifest:1.0">
                <a:sysClr val="windowText"/>
              </a:solidFill>
              <a:latin xmlns:manifest="urn:oasis:names:tc:opendocument:xmlns:manifest:1.0" charset="0" typeface="Times New Roman"/>
            </a:endParaRPr>
          </a:p>
          <a:p>
            <a:pPr xmlns:manifest="urn:oasis:names:tc:opendocument:xmlns:manifest:1.0" indent="-324000" marL="432000">
              <a:spcBef>
                <a:spcPts val="0"/>
              </a:spcBef>
              <a:spcAft>
                <a:spcPts val="1418"/>
              </a:spcAft>
              <a:buNone/>
              <a:tabLst/>
            </a:pPr>
            <a:r>
              <a:rPr smtClean="0" lang="en-US" sz="2600" baseline="0" b="0" kern="0" i="0">
                <a:solidFill xmlns:manifest="urn:oasis:names:tc:opendocument:xmlns:manifest:1.0">
                  <a:srgbClr val="000000"/>
                </a:solidFill>
                <a:latin xmlns:manifest="urn:oasis:names:tc:opendocument:xmlns:manifest:1.0" charset="0" typeface="Times New Roman"/>
              </a:rPr>
              <a:t>If flat and matter dominated – 2/(3H</a:t>
            </a:r>
            <a:r>
              <a:rPr smtClean="0" lang="en-US" sz="2600" baseline="-58000" b="0" kern="0" i="0">
                <a:solidFill xmlns:manifest="urn:oasis:names:tc:opendocument:xmlns:manifest:1.0">
                  <a:srgbClr val="000000"/>
                </a:solidFill>
                <a:latin xmlns:manifest="urn:oasis:names:tc:opendocument:xmlns:manifest:1.0" charset="0" typeface="Times New Roman"/>
              </a:rPr>
              <a:t>0</a:t>
            </a:r>
            <a:r>
              <a:rPr smtClean="0" lang="en-US" sz="2600" baseline="0" b="0" kern="0" i="0">
                <a:solidFill xmlns:manifest="urn:oasis:names:tc:opendocument:xmlns:manifest:1.0">
                  <a:srgbClr val="000000"/>
                </a:solidFill>
                <a:latin xmlns:manifest="urn:oasis:names:tc:opendocument:xmlns:manifest:1.0" charset="0" typeface="Times New Roman"/>
              </a:rPr>
              <a:t>) – 9 Gyr</a:t>
            </a:r>
          </a:p>
        </p:txBody>
      </p:sp>
    </p:spTree>
  </p:cSld>
  <p:clrMapOvr>
    <a:masterClrMapping/>
  </p:clrMapOvr>
  <p:transition spd="med"/>
</p:sld>
</file>

<file path=ppt/slides/slide4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xmlns:meta="urn:oasis:names:tc:opendocument:xmlns:meta:1.0">
        <p:nvSpPr>
          <p:cNvPr id="3" name="TextBox 2"/>
          <p:cNvSpPr/>
          <p:nvPr/>
        </p:nvSpPr>
        <p:spPr>
          <a:xfrm xmlns:manifest="urn:oasis:names:tc:opendocument:xmlns:manifest:1.0">
            <a:off x="563760" y="0"/>
            <a:ext cx="9068760" cy="12625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anchor="ctr" anchorCtr="0" lIns="90000" tIns="45000" rIns="90000" bIns="45000" wrap="square"/>
          <a:p>
            <a:pPr xmlns:manifest="urn:oasis:names:tc:opendocument:xmlns:manifest:1.0" indent="0" algn="ctr" marL="0">
              <a:spcBef>
                <a:spcPts val="0"/>
              </a:spcBef>
              <a:spcAft>
                <a:spcPts val="0"/>
              </a:spcAft>
              <a:buNone/>
              <a:tabLst/>
            </a:pPr>
            <a:r>
              <a:rPr smtClean="0" lang="en-US" sz="4800" b="0" kern="0" i="0">
                <a:solidFill xmlns:manifest="urn:oasis:names:tc:opendocument:xmlns:manifest:1.0">
                  <a:srgbClr val="4C4C4C"/>
                </a:solidFill>
                <a:latin xmlns:manifest="urn:oasis:names:tc:opendocument:xmlns:manifest:1.0" charset="0" typeface="Times New Roman"/>
              </a:rPr>
              <a:t>Big Bang vs Steady State Models</a:t>
            </a:r>
          </a:p>
        </p:txBody>
      </p:sp>
      <p:pic>
        <p:nvPicPr>
          <p:cNvPr id="4" name="Placeholder 3" descr="10000000000001C2000000DAD3E6898C.png"/>
          <p:cNvPicPr>
            <a:picLocks noChangeAspect="1" noGrp="1"/>
          </p:cNvPicPr>
          <p:nvPr/>
        </p:nvPicPr>
        <p:blipFill>
          <a:blip r:embed="sl49Image3">
            <a:alphaModFix amt="50000"/>
            <a:lum bright="0000" contrast="0000"/>
          </a:blip>
          <a:stretch>
            <a:fillRect/>
          </a:stretch>
        </p:blipFill>
        <p:spPr>
          <a:xfrm xmlns:manifest="urn:oasis:names:tc:opendocument:xmlns:manifest:1.0">
            <a:off x="5774400" y="4610520"/>
            <a:ext cx="4285800" cy="207612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2468520" y="7130880"/>
            <a:ext cx="6266880" cy="347040"/>
          </a:xfrm>
          <a:prstGeom prst="rect">
            <a:avLst/>
          </a:prstGeom>
          <a:noFill/>
          <a:ln w="0">
            <a:noFill/>
          </a:ln>
        </p:spPr>
        <p:style>
          <a:lnRef idx="0">
            <a:schemeClr val="dk1"/>
          </a:lnRef>
          <a:fillRef idx="0">
            <a:srgbClr val="99ccff">
              <a:shade val="50000"/>
            </a:srgbClr>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http://www.aip.org/history/cosmology/ideas/bigbang.htm</a:t>
            </a:r>
            <a:r>
              <a:rPr smtClean="0" lang="en-US" sz="1800" b="0" kern="0" i="0">
                <a:solidFill xmlns:manifest="urn:oasis:names:tc:opendocument:xmlns:manifest:1.0">
                  <a:sysClr val="windowText"/>
                </a:solidFill>
                <a:latin xmlns:manifest="urn:oasis:names:tc:opendocument:xmlns:manifest:1.0" charset="0" typeface="Arial"/>
              </a:rPr>
              <a:t> </a:t>
            </a:r>
            <a:r>
              <a:rPr smtClean="0" lang="en-US" sz="1800" b="0" kern="0" i="0">
                <a:solidFill xmlns:manifest="urn:oasis:names:tc:opendocument:xmlns:manifest:1.0">
                  <a:sysClr val="windowText"/>
                </a:solidFill>
                <a:latin xmlns:manifest="urn:oasis:names:tc:opendocument:xmlns:manifest:1.0" charset="0" typeface="Arial"/>
              </a:rPr>
              <a:t> </a:t>
            </a:r>
          </a:p>
        </p:txBody>
      </p:sp>
      <p:sp xmlns:meta="urn:oasis:names:tc:opendocument:xmlns:meta:1.0">
        <p:nvSpPr>
          <p:cNvPr id="6" name="TextBox 5"/>
          <p:cNvSpPr/>
          <p:nvPr/>
        </p:nvSpPr>
        <p:spPr>
          <a:xfrm xmlns:manifest="urn:oasis:names:tc:opendocument:xmlns:manifest:1.0">
            <a:off x="145440" y="1346400"/>
            <a:ext cx="8661960" cy="45547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None/>
              <a:tabLst/>
            </a:pPr>
            <a:r>
              <a:rPr smtClean="0" lang="en-US" sz="2400" b="1" kern="0" i="0">
                <a:solidFill xmlns:manifest="urn:oasis:names:tc:opendocument:xmlns:manifest:1.0">
                  <a:sysClr val="windowText"/>
                </a:solidFill>
                <a:latin xmlns:manifest="urn:oasis:names:tc:opendocument:xmlns:manifest:1.0" charset="0" typeface="Times New Roman"/>
              </a:rPr>
              <a:t>Gamow, Alpher, Herman - 1948</a:t>
            </a:r>
            <a:r>
              <a:rPr smtClean="0" lang="en-US" sz="2400" b="0" kern="0" i="0">
                <a:solidFill xmlns:manifest="urn:oasis:names:tc:opendocument:xmlns:manifest:1.0">
                  <a:sysClr val="windowText"/>
                </a:solidFill>
                <a:latin xmlns:manifest="urn:oasis:names:tc:opendocument:xmlns:manifest:1.0" charset="0" typeface="Times New Roman"/>
              </a:rPr>
              <a:t/>
            </a:r>
            <a:br xmlns:manifest="urn:oasis:names:tc:opendocument:xmlns:manifest:1.0">
              <a:rPr smtClean="0" lang="en-US" sz="2400">
                <a:latin charset="0" typeface="Times New Roman"/>
              </a:rPr>
            </a:br>
            <a:r>
              <a:rPr smtClean="0" lang="en-US" sz="2400" b="0" kern="0" i="0">
                <a:solidFill xmlns:manifest="urn:oasis:names:tc:opendocument:xmlns:manifest:1.0">
                  <a:sysClr val="windowText"/>
                </a:solidFill>
                <a:latin xmlns:manifest="urn:oasis:names:tc:opendocument:xmlns:manifest:1.0" charset="0" typeface="Times New Roman"/>
              </a:rPr>
              <a:t>   Expansion and cooling of universe </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Initial state - infinite density and temperature. </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"Ylem" = protons, neutrons, and electrons in an ocean of radiation. </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Computer calculation of nuclear processes</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Gave off radiation =&gt; the universe is now 5K  </a:t>
            </a:r>
          </a:p>
          <a:p>
            <a:pPr xmlns:manifest="urn:oasis:names:tc:opendocument:xmlns:manifest:1.0" indent="0" algn="l" marL="0">
              <a:spcBef>
                <a:spcPts val="0"/>
              </a:spcBef>
              <a:spcAft>
                <a:spcPts val="0"/>
              </a:spcAft>
              <a:buNone/>
              <a:tabLst/>
            </a:pPr>
            <a:r>
              <a:rPr smtClean="0" lang="en-US" sz="2400" b="1" kern="0" i="0">
                <a:solidFill xmlns:manifest="urn:oasis:names:tc:opendocument:xmlns:manifest:1.0">
                  <a:sysClr val="windowText"/>
                </a:solidFill>
                <a:latin xmlns:manifest="urn:oasis:names:tc:opendocument:xmlns:manifest:1.0" charset="0" typeface="Times New Roman"/>
              </a:rPr>
              <a:t/>
            </a:r>
            <a:br xmlns:manifest="urn:oasis:names:tc:opendocument:xmlns:manifest:1.0">
              <a:rPr smtClean="0" lang="en-US" sz="2400" b="1">
                <a:latin charset="0" typeface="Times New Roman"/>
              </a:rPr>
            </a:br>
            <a:r>
              <a:rPr smtClean="0" lang="en-US" sz="2400" b="1" kern="0" i="0">
                <a:solidFill xmlns:manifest="urn:oasis:names:tc:opendocument:xmlns:manifest:1.0">
                  <a:sysClr val="windowText"/>
                </a:solidFill>
                <a:latin xmlns:manifest="urn:oasis:names:tc:opendocument:xmlns:manifest:1.0" charset="0" typeface="Times New Roman"/>
              </a:rPr>
              <a:t>Hoyle, Bondi, Gold - 1950</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In a steady state universe the density would remain constant. </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1 – Age of Universe</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2 - The rate of expansion of the universe. </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Big Bang - rate would slow</a:t>
            </a:r>
          </a:p>
          <a:p>
            <a:pPr xmlns:manifest="urn:oasis:names:tc:opendocument:xmlns:manifest:1.0" indent="0" marL="0">
              <a:spcBef>
                <a:spcPts val="0"/>
              </a:spcBef>
              <a:spcAft>
                <a:spcPts val="0"/>
              </a:spcAft>
              <a:buNone/>
              <a:tabLst/>
            </a:pPr>
            <a:r>
              <a:rPr smtClean="0" lang="en-US" sz="2400" b="0" kern="0" i="0">
                <a:solidFill xmlns:manifest="urn:oasis:names:tc:opendocument:xmlns:manifest:1.0">
                  <a:sysClr val="windowText"/>
                </a:solidFill>
                <a:latin xmlns:manifest="urn:oasis:names:tc:opendocument:xmlns:manifest:1.0" charset="0" typeface="Times New Roman"/>
              </a:rPr>
              <a:t>       </a:t>
            </a:r>
            <a:r>
              <a:rPr smtClean="0" lang="en-US" sz="2400" b="0" kern="0" i="0">
                <a:solidFill xmlns:manifest="urn:oasis:names:tc:opendocument:xmlns:manifest:1.0">
                  <a:sysClr val="windowText"/>
                </a:solidFill>
                <a:latin xmlns:manifest="urn:oasis:names:tc:opendocument:xmlns:manifest:1.0" charset="0" typeface="Times New Roman"/>
              </a:rPr>
              <a:t>Steady State-rate would remain constant.</a:t>
            </a:r>
          </a:p>
        </p:txBody>
      </p:sp>
    </p:spTree>
  </p:cSld>
  <p:clrMapOvr>
    <a:masterClrMapping/>
  </p:clrMapOvr>
  <p:transition spd="med"/>
</p:sld>
</file>

<file path=ppt/slides/slide5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sz="4400"/>
              <a:t>Arno Penzias and Robert Wilson - 1965</a:t>
            </a:r>
          </a:p>
        </p:txBody>
      </p:sp>
      <p:pic>
        <p:nvPicPr>
          <p:cNvPr id="4" name="Placeholder 3" descr="10000000000002940000024ED64B9BCC.png"/>
          <p:cNvPicPr>
            <a:picLocks noChangeAspect="1" noGrp="1"/>
          </p:cNvPicPr>
          <p:nvPr/>
        </p:nvPicPr>
        <p:blipFill>
          <a:blip r:embed="sl50Image3">
            <a:lum bright="0000" contrast="0000"/>
          </a:blip>
          <a:stretch>
            <a:fillRect/>
          </a:stretch>
        </p:blipFill>
        <p:spPr>
          <a:xfrm xmlns:manifest="urn:oasis:names:tc:opendocument:xmlns:manifest:1.0">
            <a:off x="1936800" y="1053720"/>
            <a:ext cx="6286320" cy="561924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1130760" y="7146000"/>
            <a:ext cx="789840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http://www.jca.umbc.edu/~george/images/cosmology/penzias_wilson_pic.jpg</a:t>
            </a:r>
            <a:r>
              <a:rPr smtClean="0" lang="en-US" sz="18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5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2510000019A8ED93E70.png"/>
          <p:cNvPicPr>
            <a:picLocks noChangeAspect="1" noGrp="1"/>
          </p:cNvPicPr>
          <p:nvPr/>
        </p:nvPicPr>
        <p:blipFill>
          <a:blip r:embed="sl51Image2">
            <a:lum bright="0000" contrast="0000"/>
          </a:blip>
          <a:stretch>
            <a:fillRect/>
          </a:stretch>
        </p:blipFill>
        <p:spPr>
          <a:xfrm xmlns:manifest="urn:oasis:names:tc:opendocument:xmlns:manifest:1.0">
            <a:off x="295200" y="2925000"/>
            <a:ext cx="5648400" cy="390528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503640" y="-20268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Nature of Expansion</a:t>
            </a:r>
          </a:p>
        </p:txBody>
      </p:sp>
      <p:sp>
        <p:nvSpPr>
          <p:cNvPr name="Content Placeholder 2" id="5"/>
          <p:cNvSpPr>
            <a:spLocks noGrp="1"/>
          </p:cNvSpPr>
          <p:nvPr>
            <p:ph type="body" idx="1"/>
          </p:nvPr>
        </p:nvSpPr>
        <p:spPr>
          <a:xfrm xmlns:manifest="urn:oasis:names:tc:opendocument:xmlns:manifest:1.0">
            <a:off x="503640" y="941400"/>
            <a:ext cx="9068760" cy="21150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41ID1EYSBG"/>
              </a:buBlip>
              <a:tabLst/>
            </a:pPr>
            <a:r xmlns:manifest="urn:oasis:names:tc:opendocument:xmlns:manifest:1.0">
              <a:rPr smtClean="0" lang="en-US" sz="2800"/>
              <a:t>What drives expansion?</a:t>
            </a:r>
          </a:p>
          <a:p>
            <a:pPr xmlns:manifest="urn:oasis:names:tc:opendocument:xmlns:manifest:1.0" indent="-324000" marL="432000">
              <a:buClrTx/>
              <a:buBlip>
                <a:blip r:embed="buImageL242ID1EYSBG"/>
              </a:buBlip>
              <a:tabLst/>
            </a:pPr>
            <a:r xmlns:manifest="urn:oasis:names:tc:opendocument:xmlns:manifest:1.0">
              <a:rPr smtClean="0" lang="en-US" sz="2800"/>
              <a:t>Is it constant, increasing, decreasing?</a:t>
            </a:r>
          </a:p>
          <a:p>
            <a:pPr xmlns:manifest="urn:oasis:names:tc:opendocument:xmlns:manifest:1.0" indent="-324000" marL="432000">
              <a:buClrTx/>
              <a:buBlip>
                <a:blip r:embed="buImageL243ID1EYSBG"/>
              </a:buBlip>
              <a:tabLst/>
            </a:pPr>
            <a:r xmlns:manifest="urn:oasis:names:tc:opendocument:xmlns:manifest:1.0">
              <a:rPr smtClean="0" lang="en-US" sz="2800"/>
              <a:t>What is the geometry? </a:t>
            </a:r>
          </a:p>
        </p:txBody>
      </p:sp>
      <p:pic>
        <p:nvPicPr>
          <p:cNvPr id="6" name="Placeholder 3" descr="10000000000001EE000001B1C93CB598.png"/>
          <p:cNvPicPr>
            <a:picLocks noChangeAspect="1" noGrp="1"/>
          </p:cNvPicPr>
          <p:nvPr/>
        </p:nvPicPr>
        <p:blipFill>
          <a:blip r:embed="sl51Image5">
            <a:lum bright="0000" contrast="0000"/>
          </a:blip>
          <a:stretch>
            <a:fillRect/>
          </a:stretch>
        </p:blipFill>
        <p:spPr>
          <a:xfrm xmlns:manifest="urn:oasis:names:tc:opendocument:xmlns:manifest:1.0">
            <a:off x="5088600" y="1941840"/>
            <a:ext cx="4705200" cy="4124160"/>
          </a:xfrm>
          <a:prstGeom prst="rect">
            <a:avLst/>
          </a:prstGeom>
          <a:ln xmlns:meta="urn:oasis:names:tc:opendocument:xmlns:meta:1.0" w="0">
            <a:noFill/>
          </a:ln>
        </p:spPr>
      </p:pic>
      <p:pic>
        <p:nvPicPr>
          <p:cNvPr id="7" name="Placeholder 3" descr="100000000000024D000000DA30DF707A.png"/>
          <p:cNvPicPr>
            <a:picLocks noChangeAspect="1" noGrp="1"/>
          </p:cNvPicPr>
          <p:nvPr/>
        </p:nvPicPr>
        <p:blipFill>
          <a:blip r:embed="sl51Image6">
            <a:lum bright="0000" contrast="0000"/>
          </a:blip>
          <a:stretch>
            <a:fillRect/>
          </a:stretch>
        </p:blipFill>
        <p:spPr>
          <a:xfrm xmlns:manifest="urn:oasis:names:tc:opendocument:xmlns:manifest:1.0">
            <a:off x="6292800" y="795600"/>
            <a:ext cx="3675960" cy="1335600"/>
          </a:xfrm>
          <a:prstGeom prst="rect">
            <a:avLst/>
          </a:prstGeom>
          <a:ln xmlns:meta="urn:oasis:names:tc:opendocument:xmlns:meta:1.0" w="0">
            <a:noFill/>
          </a:ln>
        </p:spPr>
      </p:pic>
    </p:spTree>
  </p:cSld>
  <p:clrMapOvr>
    <a:masterClrMapping/>
  </p:clrMapOvr>
  <p:transition spd="med"/>
</p:sld>
</file>

<file path=ppt/slides/slide5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85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Formation of Galaxies and Clusters</a:t>
            </a:r>
          </a:p>
        </p:txBody>
      </p:sp>
      <p:sp>
        <p:nvSpPr>
          <p:cNvPr name="Content Placeholder 2" id="4"/>
          <p:cNvSpPr>
            <a:spLocks noGrp="1"/>
          </p:cNvSpPr>
          <p:nvPr>
            <p:ph type="body" idx="1"/>
          </p:nvPr>
        </p:nvSpPr>
        <p:spPr>
          <a:xfrm xmlns:manifest="urn:oasis:names:tc:opendocument:xmlns:manifest:1.0">
            <a:off x="323640" y="1301400"/>
            <a:ext cx="9068760" cy="4900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sz="2800"/>
              <a:t>James Peebles</a:t>
            </a:r>
          </a:p>
          <a:p>
            <a:pPr xmlns:manifest="urn:oasis:names:tc:opendocument:xmlns:manifest:1.0" indent="-324000" marL="432000">
              <a:buClrTx/>
              <a:buBlip>
                <a:blip r:embed="buImageL232ID1EYSBG"/>
              </a:buBlip>
              <a:tabLst/>
            </a:pPr>
            <a:r xmlns:manifest="urn:oasis:names:tc:opendocument:xmlns:manifest:1.0">
              <a:rPr smtClean="0" lang="en-US" sz="2800"/>
              <a:t>CMB Photons came from opaque wall</a:t>
            </a:r>
          </a:p>
          <a:p>
            <a:pPr xmlns:manifest="urn:oasis:names:tc:opendocument:xmlns:manifest:1.0" indent="-324000" marL="432000">
              <a:buClrTx/>
              <a:buBlip>
                <a:blip r:embed="buImageL233ID1EYSBG"/>
              </a:buBlip>
              <a:tabLst/>
            </a:pPr>
            <a:r xmlns:manifest="urn:oasis:names:tc:opendocument:xmlns:manifest:1.0">
              <a:rPr smtClean="0" lang="en-US" sz="2800"/>
              <a:t>Abundances of He, Deuterium depend on present density of baryons</a:t>
            </a:r>
          </a:p>
          <a:p>
            <a:pPr xmlns:manifest="urn:oasis:names:tc:opendocument:xmlns:manifest:1.0" indent="-324000" marL="432000">
              <a:buClrTx/>
              <a:buBlip>
                <a:blip r:embed="buImageL234ID1EYSBG"/>
              </a:buBlip>
              <a:tabLst/>
            </a:pPr>
            <a:r xmlns:manifest="urn:oasis:names:tc:opendocument:xmlns:manifest:1.0">
              <a:rPr smtClean="0" lang="en-US" sz="2800"/>
              <a:t>Formation of Structure</a:t>
            </a:r>
          </a:p>
          <a:p>
            <a:pPr xmlns:manifest="urn:oasis:names:tc:opendocument:xmlns:manifest:1.0" lvl="1" indent="-288000" marL="864000">
              <a:buClrTx/>
              <a:buBlip>
                <a:blip r:embed="buImageL235ID1EYSBG"/>
              </a:buBlip>
              <a:tabLst/>
            </a:pPr>
            <a:r xmlns:manifest="urn:oasis:names:tc:opendocument:xmlns:manifest:1.0">
              <a:rPr smtClean="0" lang="en-US" sz="2800"/>
              <a:t>After decoupling of photons from baryons</a:t>
            </a:r>
          </a:p>
          <a:p>
            <a:pPr xmlns:manifest="urn:oasis:names:tc:opendocument:xmlns:manifest:1.0" lvl="1" indent="-288000" marL="864000">
              <a:buClrTx/>
              <a:buBlip>
                <a:blip r:embed="buImageL236ID1EYSBG"/>
              </a:buBlip>
              <a:tabLst/>
            </a:pPr>
            <a:r xmlns:manifest="urn:oasis:names:tc:opendocument:xmlns:manifest:1.0">
              <a:rPr smtClean="0" lang="en-US" sz="2800"/>
              <a:t>Gravitational collapse starts 300,000 yrs</a:t>
            </a:r>
          </a:p>
          <a:p>
            <a:pPr xmlns:manifest="urn:oasis:names:tc:opendocument:xmlns:manifest:1.0" lvl="1" indent="-288000" marL="864000">
              <a:buClrTx/>
              <a:buBlip>
                <a:blip r:embed="buImageL237ID1EYSBG"/>
              </a:buBlip>
              <a:tabLst/>
            </a:pPr>
            <a:r xmlns:manifest="urn:oasis:names:tc:opendocument:xmlns:manifest:1.0">
              <a:rPr smtClean="0" lang="en-US" sz="2800"/>
              <a:t>After inflationary period</a:t>
            </a:r>
          </a:p>
          <a:p>
            <a:pPr xmlns:manifest="urn:oasis:names:tc:opendocument:xmlns:manifest:1.0" indent="-324000" marL="432000">
              <a:buClrTx/>
              <a:buBlip>
                <a:blip r:embed="buImageL238ID1EYSBG"/>
              </a:buBlip>
              <a:tabLst/>
            </a:pPr>
            <a:r xmlns:manifest="urn:oasis:names:tc:opendocument:xmlns:manifest:1.0">
              <a:rPr smtClean="0" lang="en-US" sz="2800"/>
              <a:t>Seek fluctuations in CMB</a:t>
            </a:r>
          </a:p>
        </p:txBody>
      </p:sp>
      <p:pic>
        <p:nvPicPr>
          <p:cNvPr id="5" name="Placeholder 3" descr="10000000000000F0000000F0190B64EB.png"/>
          <p:cNvPicPr>
            <a:picLocks noChangeAspect="1" noGrp="1"/>
          </p:cNvPicPr>
          <p:nvPr/>
        </p:nvPicPr>
        <p:blipFill>
          <a:blip r:embed="sl52Image4">
            <a:lum bright="0000" contrast="0000"/>
          </a:blip>
          <a:stretch>
            <a:fillRect/>
          </a:stretch>
        </p:blipFill>
        <p:spPr>
          <a:xfrm xmlns:manifest="urn:oasis:names:tc:opendocument:xmlns:manifest:1.0">
            <a:off x="7459560" y="3657600"/>
            <a:ext cx="2285640" cy="2285640"/>
          </a:xfrm>
          <a:prstGeom prst="rect">
            <a:avLst/>
          </a:prstGeom>
          <a:ln xmlns:meta="urn:oasis:names:tc:opendocument:xmlns:meta:1.0" w="0">
            <a:noFill/>
          </a:ln>
        </p:spPr>
      </p:pic>
    </p:spTree>
  </p:cSld>
  <p:clrMapOvr>
    <a:masterClrMapping/>
  </p:clrMapOvr>
  <p:transition spd="med"/>
</p:sld>
</file>

<file path=ppt/slides/slide5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Cosmic Microwave Background</a:t>
            </a:r>
          </a:p>
        </p:txBody>
      </p:sp>
      <p:pic>
        <p:nvPicPr>
          <p:cNvPr id="4" name="Placeholder 3" descr="100000000000019000000133949151C0.png"/>
          <p:cNvPicPr>
            <a:picLocks noChangeAspect="1" noGrp="1"/>
          </p:cNvPicPr>
          <p:nvPr/>
        </p:nvPicPr>
        <p:blipFill>
          <a:blip r:embed="sl53Image3">
            <a:lum bright="0000" contrast="0000"/>
          </a:blip>
          <a:stretch>
            <a:fillRect/>
          </a:stretch>
        </p:blipFill>
        <p:spPr>
          <a:xfrm xmlns:manifest="urn:oasis:names:tc:opendocument:xmlns:manifest:1.0">
            <a:off x="1118520" y="899640"/>
            <a:ext cx="7892280" cy="565776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1008720" y="6570000"/>
            <a:ext cx="786024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http://www.space.com/scienceastronomy/map_mission_basics_030211.html</a:t>
            </a:r>
            <a:r>
              <a:rPr smtClean="0" lang="en-US" sz="18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5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COBE - 1991 </a:t>
            </a:r>
          </a:p>
        </p:txBody>
      </p:sp>
      <p:pic>
        <p:nvPicPr>
          <p:cNvPr id="4" name="Placeholder 3" descr="100000000000021700000104174734C1.png"/>
          <p:cNvPicPr>
            <a:picLocks noChangeAspect="1" noGrp="1"/>
          </p:cNvPicPr>
          <p:nvPr/>
        </p:nvPicPr>
        <p:blipFill>
          <a:blip r:embed="sl54Image3">
            <a:lum bright="0000" contrast="0000"/>
          </a:blip>
          <a:stretch>
            <a:fillRect/>
          </a:stretch>
        </p:blipFill>
        <p:spPr>
          <a:xfrm xmlns:manifest="urn:oasis:names:tc:opendocument:xmlns:manifest:1.0">
            <a:off x="4572000" y="1422720"/>
            <a:ext cx="5095440" cy="2476080"/>
          </a:xfrm>
          <a:prstGeom prst="rect">
            <a:avLst/>
          </a:prstGeom>
          <a:ln xmlns:meta="urn:oasis:names:tc:opendocument:xmlns:meta:1.0" w="0">
            <a:noFill/>
          </a:ln>
        </p:spPr>
      </p:pic>
      <p:pic>
        <p:nvPicPr>
          <p:cNvPr id="5" name="Placeholder 3" descr="100000000000026400000318E3A7DCAF.png"/>
          <p:cNvPicPr>
            <a:picLocks noChangeAspect="1" noGrp="1"/>
          </p:cNvPicPr>
          <p:nvPr/>
        </p:nvPicPr>
        <p:blipFill>
          <a:blip r:embed="sl54Image4">
            <a:lum bright="0000" contrast="0000"/>
          </a:blip>
          <a:stretch>
            <a:fillRect/>
          </a:stretch>
        </p:blipFill>
        <p:spPr>
          <a:xfrm xmlns:manifest="urn:oasis:names:tc:opendocument:xmlns:manifest:1.0">
            <a:off x="457200" y="1420200"/>
            <a:ext cx="4000320" cy="5365440"/>
          </a:xfrm>
          <a:prstGeom prst="rect">
            <a:avLst/>
          </a:prstGeom>
          <a:ln xmlns:meta="urn:oasis:names:tc:opendocument:xmlns:meta:1.0" w="0">
            <a:noFill/>
          </a:ln>
        </p:spPr>
      </p:pic>
      <p:sp>
        <p:nvSpPr>
          <p:cNvPr name="Content Placeholder 2" id="6"/>
          <p:cNvSpPr>
            <a:spLocks noGrp="1"/>
          </p:cNvSpPr>
          <p:nvPr>
            <p:ph type="body" idx="1"/>
          </p:nvPr>
        </p:nvSpPr>
        <p:spPr>
          <a:xfrm xmlns:manifest="urn:oasis:names:tc:opendocument:xmlns:manifest:1.0">
            <a:off x="4800600" y="4006800"/>
            <a:ext cx="4771800" cy="27756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51ID1EYSBG"/>
              </a:buBlip>
              <a:tabLst/>
            </a:pPr>
            <a:r xmlns:manifest="urn:oasis:names:tc:opendocument:xmlns:manifest:1.0">
              <a:rPr smtClean="0" lang="en-US" sz="2600"/>
              <a:t>Detected fluctuations (anisotopies)</a:t>
            </a:r>
          </a:p>
          <a:p>
            <a:pPr xmlns:manifest="urn:oasis:names:tc:opendocument:xmlns:manifest:1.0" indent="-324000" marL="432000">
              <a:buClrTx/>
              <a:buBlip>
                <a:blip r:embed="buImageL252ID1EYSBG"/>
              </a:buBlip>
              <a:tabLst/>
            </a:pPr>
            <a:r xmlns:manifest="urn:oasis:names:tc:opendocument:xmlns:manifest:1.0">
              <a:rPr smtClean="0" lang="en-US" sz="2600"/>
              <a:t>2006 Nobel</a:t>
            </a:r>
            <a:r xmlns:manifest="urn:oasis:names:tc:opendocument:xmlns:manifest:1.0">
              <a:rPr smtClean="0" lang="en-US" sz="2600"/>
              <a:t/>
            </a:r>
            <a:br xmlns:manifest="urn:oasis:names:tc:opendocument:xmlns:manifest:1.0">
              <a:rPr smtClean="0" lang="en-US" sz="2600"/>
            </a:br>
            <a:r xmlns:manifest="urn:oasis:names:tc:opendocument:xmlns:manifest:1.0">
              <a:rPr smtClean="0" lang="en-US" sz="2600"/>
              <a:t>John Mather and George Smoot</a:t>
            </a:r>
          </a:p>
          <a:p>
            <a:pPr xmlns:manifest="urn:oasis:names:tc:opendocument:xmlns:manifest:1.0" indent="-324000" marL="432000">
              <a:buNone/>
              <a:tabLst/>
            </a:pPr>
            <a:r xmlns:manifest="urn:oasis:names:tc:opendocument:xmlns:manifest:1.0">
              <a:rPr smtClean="0" lang="en-US" sz="2200" i="1"/>
              <a:t>"for their discovery of the blackbody form and anisotropy of the cosmic microwave background radiation"</a:t>
            </a:r>
          </a:p>
        </p:txBody>
      </p:sp>
      <p:sp xmlns:meta="urn:oasis:names:tc:opendocument:xmlns:meta:1.0">
        <p:nvSpPr>
          <p:cNvPr id="7" name="TextBox 6"/>
          <p:cNvSpPr/>
          <p:nvPr/>
        </p:nvSpPr>
        <p:spPr>
          <a:xfrm xmlns:manifest="urn:oasis:names:tc:opendocument:xmlns:manifest:1.0">
            <a:off x="283320" y="6458040"/>
            <a:ext cx="441900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rPr>
              <a:t>http://lambda.gsfc.nasa.gov/product/cobe/</a:t>
            </a:r>
          </a:p>
        </p:txBody>
      </p:sp>
    </p:spTree>
  </p:cSld>
  <p:clrMapOvr>
    <a:masterClrMapping/>
  </p:clrMapOvr>
  <p:transition spd="med"/>
</p:sld>
</file>

<file path=ppt/slides/slide5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268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a:t>BOOMERanG</a:t>
            </a:r>
            <a:br xmlns:manifest="urn:oasis:names:tc:opendocument:xmlns:manifest:1.0">
              <a:rPr smtClean="0"/>
            </a:br>
            <a:r>
              <a:rPr smtClean="0" lang="en-US" sz="2200"/>
              <a:t>Balloon Observations Of Millimetric Extragalactic Radiation and Geophysics</a:t>
            </a:r>
          </a:p>
        </p:txBody>
      </p:sp>
      <p:pic>
        <p:nvPicPr>
          <p:cNvPr id="4" name="Placeholder 3" descr="10000000000002E4000002D8222124EE.png"/>
          <p:cNvPicPr>
            <a:picLocks noChangeAspect="1" noGrp="1"/>
          </p:cNvPicPr>
          <p:nvPr/>
        </p:nvPicPr>
        <p:blipFill>
          <a:blip r:embed="sl55Image3">
            <a:lum bright="0000" contrast="0000"/>
          </a:blip>
          <a:stretch>
            <a:fillRect/>
          </a:stretch>
        </p:blipFill>
        <p:spPr>
          <a:xfrm xmlns:manifest="urn:oasis:names:tc:opendocument:xmlns:manifest:1.0">
            <a:off x="5486400" y="2394000"/>
            <a:ext cx="4310280" cy="4248360"/>
          </a:xfrm>
          <a:prstGeom prst="rect">
            <a:avLst/>
          </a:prstGeom>
          <a:ln xmlns:meta="urn:oasis:names:tc:opendocument:xmlns:meta:1.0" w="0">
            <a:noFill/>
          </a:ln>
        </p:spPr>
      </p:pic>
      <p:pic>
        <p:nvPicPr>
          <p:cNvPr id="5" name="Placeholder 3" descr="100000000000032000000258879F480B.png"/>
          <p:cNvPicPr>
            <a:picLocks noChangeAspect="1" noGrp="1"/>
          </p:cNvPicPr>
          <p:nvPr/>
        </p:nvPicPr>
        <p:blipFill>
          <a:blip r:embed="sl55Image4">
            <a:lum bright="0000" contrast="0000"/>
          </a:blip>
          <a:stretch>
            <a:fillRect/>
          </a:stretch>
        </p:blipFill>
        <p:spPr>
          <a:xfrm xmlns:manifest="urn:oasis:names:tc:opendocument:xmlns:manifest:1.0">
            <a:off x="228600" y="2920320"/>
            <a:ext cx="5236920" cy="3709080"/>
          </a:xfrm>
          <a:prstGeom prst="rect">
            <a:avLst/>
          </a:prstGeom>
          <a:ln xmlns:meta="urn:oasis:names:tc:opendocument:xmlns:meta:1.0" w="0">
            <a:noFill/>
          </a:ln>
        </p:spPr>
      </p:pic>
      <p:sp xmlns:meta="urn:oasis:names:tc:opendocument:xmlns:meta:1.0">
        <p:nvSpPr>
          <p:cNvPr id="6" name="TextBox 5"/>
          <p:cNvSpPr/>
          <p:nvPr/>
        </p:nvSpPr>
        <p:spPr>
          <a:xfrm xmlns:manifest="urn:oasis:names:tc:opendocument:xmlns:manifest:1.0">
            <a:off x="1351080" y="6602040"/>
            <a:ext cx="746712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rPr>
              <a:t>http://science.nasa.gov/science-news/science-at-nasa/2000/ast27apr_1/</a:t>
            </a:r>
          </a:p>
        </p:txBody>
      </p:sp>
      <p:sp>
        <p:nvSpPr>
          <p:cNvPr name="Content Placeholder 2" id="7"/>
          <p:cNvSpPr>
            <a:spLocks noGrp="1"/>
          </p:cNvSpPr>
          <p:nvPr>
            <p:ph type="body" idx="1"/>
          </p:nvPr>
        </p:nvSpPr>
        <p:spPr>
          <a:xfrm xmlns:manifest="urn:oasis:names:tc:opendocument:xmlns:manifest:1.0">
            <a:off x="-36360" y="1445400"/>
            <a:ext cx="9068760" cy="14310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61ID1EYSBG"/>
              </a:buBlip>
              <a:tabLst/>
            </a:pPr>
            <a:r xmlns:manifest="urn:oasis:names:tc:opendocument:xmlns:manifest:1.0">
              <a:rPr smtClean="0" lang="en-US"/>
              <a:t>2000 – Universe is flat!</a:t>
            </a:r>
          </a:p>
          <a:p>
            <a:pPr xmlns:manifest="urn:oasis:names:tc:opendocument:xmlns:manifest:1.0" indent="-324000" marL="432000">
              <a:buClrTx/>
              <a:buBlip>
                <a:blip r:embed="buImageL262ID1EYSBG"/>
              </a:buBlip>
              <a:tabLst/>
            </a:pPr>
            <a:r xmlns:manifest="urn:oasis:names:tc:opendocument:xmlns:manifest:1.0">
              <a:rPr smtClean="0" lang="en-US"/>
              <a:t>30% Matter (5% Baryonic)</a:t>
            </a:r>
          </a:p>
        </p:txBody>
      </p:sp>
    </p:spTree>
  </p:cSld>
  <p:clrMapOvr>
    <a:masterClrMapping/>
  </p:clrMapOvr>
  <p:transition spd="med"/>
</p:sld>
</file>

<file path=ppt/slides/slide5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300000001E0BB2982CA.png"/>
          <p:cNvPicPr>
            <a:picLocks noChangeAspect="1" noGrp="1"/>
          </p:cNvPicPr>
          <p:nvPr/>
        </p:nvPicPr>
        <p:blipFill>
          <a:blip r:embed="sl56Image2">
            <a:lum bright="0000" contrast="0000"/>
          </a:blip>
          <a:stretch>
            <a:fillRect/>
          </a:stretch>
        </p:blipFill>
        <p:spPr>
          <a:xfrm xmlns:manifest="urn:oasis:names:tc:opendocument:xmlns:manifest:1.0">
            <a:off x="2617200" y="1515600"/>
            <a:ext cx="7315200" cy="4572000"/>
          </a:xfrm>
          <a:prstGeom prst="rect">
            <a:avLst/>
          </a:prstGeom>
          <a:ln xmlns:meta="urn:oasis:names:tc:opendocument:xmlns:meta:1.0" w="0">
            <a:noFill/>
          </a:ln>
        </p:spPr>
      </p:pic>
      <p:sp>
        <p:nvSpPr>
          <p:cNvPr name="Title 1" id="4"/>
          <p:cNvSpPr>
            <a:spLocks noGrp="1"/>
          </p:cNvSpPr>
          <p:nvPr>
            <p:ph type="ctrTitle"/>
          </p:nvPr>
        </p:nvSpPr>
        <p:spPr>
          <a:xfrm xmlns:manifest="urn:oasis:names:tc:opendocument:xmlns:manifest:1.0">
            <a:off x="50364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a:t>WMAP – launched 2001</a:t>
            </a:r>
            <a:br xmlns:manifest="urn:oasis:names:tc:opendocument:xmlns:manifest:1.0">
              <a:rPr smtClean="0"/>
            </a:br>
            <a:r>
              <a:rPr smtClean="0" lang="en-US" sz="2200"/>
              <a:t>Wilkinson Microwave Anisotropy Probe</a:t>
            </a:r>
          </a:p>
        </p:txBody>
      </p:sp>
      <p:pic>
        <p:nvPicPr>
          <p:cNvPr id="5" name="Placeholder 3" descr="100000000000014000000149E071BAE9.png"/>
          <p:cNvPicPr>
            <a:picLocks noChangeAspect="1" noGrp="1"/>
          </p:cNvPicPr>
          <p:nvPr/>
        </p:nvPicPr>
        <p:blipFill>
          <a:blip r:embed="sl56Image4">
            <a:lum bright="0000" contrast="0000"/>
          </a:blip>
          <a:stretch>
            <a:fillRect/>
          </a:stretch>
        </p:blipFill>
        <p:spPr>
          <a:xfrm xmlns:manifest="urn:oasis:names:tc:opendocument:xmlns:manifest:1.0">
            <a:off x="7302600" y="4678200"/>
            <a:ext cx="2590560" cy="2743200"/>
          </a:xfrm>
          <a:prstGeom prst="rect">
            <a:avLst/>
          </a:prstGeom>
          <a:ln xmlns:meta="urn:oasis:names:tc:opendocument:xmlns:meta:1.0" w="0">
            <a:noFill/>
          </a:ln>
        </p:spPr>
      </p:pic>
      <p:sp>
        <p:nvSpPr>
          <p:cNvPr name="Content Placeholder 2" id="6"/>
          <p:cNvSpPr>
            <a:spLocks noGrp="1"/>
          </p:cNvSpPr>
          <p:nvPr>
            <p:ph type="body" idx="1"/>
          </p:nvPr>
        </p:nvSpPr>
        <p:spPr>
          <a:xfrm xmlns:manifest="urn:oasis:names:tc:opendocument:xmlns:manifest:1.0">
            <a:off x="215640" y="1805400"/>
            <a:ext cx="4392360" cy="37170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51ID1EYSBG"/>
              </a:buBlip>
              <a:tabLst/>
            </a:pPr>
            <a:r xmlns:manifest="urn:oasis:names:tc:opendocument:xmlns:manifest:1.0">
              <a:rPr smtClean="0" lang="en-US" sz="2400"/>
              <a:t>7 yrs of data</a:t>
            </a:r>
          </a:p>
          <a:p>
            <a:pPr xmlns:manifest="urn:oasis:names:tc:opendocument:xmlns:manifest:1.0" indent="-324000" marL="432000">
              <a:buClrTx/>
              <a:buBlip>
                <a:blip r:embed="buImageL252ID1EYSBG"/>
              </a:buBlip>
              <a:tabLst/>
            </a:pPr>
            <a:r xmlns:manifest="urn:oasis:names:tc:opendocument:xmlns:manifest:1.0">
              <a:rPr smtClean="0" lang="en-US" sz="2400"/>
              <a:t>Fine resolution full sky map</a:t>
            </a:r>
          </a:p>
          <a:p>
            <a:pPr xmlns:manifest="urn:oasis:names:tc:opendocument:xmlns:manifest:1.0" indent="-324000" marL="432000">
              <a:buClrTx/>
              <a:buBlip>
                <a:blip r:embed="buImageL253ID1EYSBG"/>
              </a:buBlip>
              <a:tabLst/>
            </a:pPr>
            <a:r xmlns:manifest="urn:oasis:names:tc:opendocument:xmlns:manifest:1.0">
              <a:rPr smtClean="0" lang="en-US" sz="2400"/>
              <a:t>Age 13.73 +/- 1%</a:t>
            </a:r>
          </a:p>
          <a:p>
            <a:pPr xmlns:manifest="urn:oasis:names:tc:opendocument:xmlns:manifest:1.0" indent="-324000" marL="432000">
              <a:buClrTx/>
              <a:buBlip>
                <a:blip r:embed="buImageL254ID1EYSBG"/>
              </a:buBlip>
              <a:tabLst/>
            </a:pPr>
            <a:r xmlns:manifest="urn:oasis:names:tc:opendocument:xmlns:manifest:1.0">
              <a:rPr smtClean="0" lang="en-US" sz="2400"/>
              <a:t>Flat within 1%</a:t>
            </a:r>
          </a:p>
          <a:p>
            <a:pPr xmlns:manifest="urn:oasis:names:tc:opendocument:xmlns:manifest:1.0" indent="-324000" marL="432000">
              <a:buClrTx/>
              <a:buBlip>
                <a:blip r:embed="buImageL255ID1EYSBG"/>
              </a:buBlip>
              <a:tabLst/>
            </a:pPr>
            <a:r xmlns:manifest="urn:oasis:names:tc:opendocument:xmlns:manifest:1.0">
              <a:rPr smtClean="0" lang="en-US" sz="2400"/>
              <a:t>Ordinary atom 4.6%</a:t>
            </a:r>
          </a:p>
          <a:p>
            <a:pPr xmlns:manifest="urn:oasis:names:tc:opendocument:xmlns:manifest:1.0" indent="-324000" marL="432000">
              <a:buClrTx/>
              <a:buBlip>
                <a:blip r:embed="buImageL256ID1EYSBG"/>
              </a:buBlip>
              <a:tabLst/>
            </a:pPr>
            <a:r xmlns:manifest="urn:oasis:names:tc:opendocument:xmlns:manifest:1.0">
              <a:rPr smtClean="0" lang="en-US" sz="2400"/>
              <a:t>Dark Matter 23.3%</a:t>
            </a:r>
          </a:p>
          <a:p>
            <a:pPr xmlns:manifest="urn:oasis:names:tc:opendocument:xmlns:manifest:1.0" indent="-324000" marL="432000">
              <a:buClrTx/>
              <a:buBlip>
                <a:blip r:embed="buImageL257ID1EYSBG"/>
              </a:buBlip>
              <a:tabLst/>
            </a:pPr>
            <a:r xmlns:manifest="urn:oasis:names:tc:opendocument:xmlns:manifest:1.0">
              <a:rPr smtClean="0" lang="en-US" sz="2400"/>
              <a:t>Dark Energy 73.1%</a:t>
            </a:r>
          </a:p>
        </p:txBody>
      </p:sp>
    </p:spTree>
  </p:cSld>
  <p:clrMapOvr>
    <a:masterClrMapping/>
  </p:clrMapOvr>
  <p:transition spd="med"/>
</p:sld>
</file>

<file path=ppt/slides/slide5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subTitle 1" id="3"/>
          <p:cNvSpPr>
            <a:spLocks noGrp="1"/>
          </p:cNvSpPr>
          <p:nvPr>
            <p:ph type="subTitle" idx="1"/>
          </p:nvPr>
        </p:nvSpPr>
        <p:spPr>
          <a:xfrm xmlns:manifest="urn:oasis:names:tc:opendocument:xmlns:manifest:1.0">
            <a:off x="503640" y="1814400"/>
            <a:ext cx="9068760" cy="4900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lvl="1" indent="-216000" algn="ctr" marL="432000">
              <a:buNone/>
              <a:tabLst/>
            </a:pPr>
            <a:r xmlns:manifest="urn:oasis:names:tc:opendocument:xmlns:manifest:1.0">
              <a:rPr smtClean="0" lang="en-US" sz="3200" b="0" kern="0" i="0">
                <a:solidFill>
                  <a:sysClr val="windowText"/>
                </a:solidFill>
                <a:latin charset="0" typeface="Arial"/>
              </a:rPr>
              <a:t>Building Blocks – Particle Physics</a:t>
            </a:r>
          </a:p>
        </p:txBody>
      </p:sp>
      <p:pic xmlns:manifest="urn:oasis:names:tc:opendocument:xmlns:manifest:1.0">
        <p:nvPicPr>
          <p:cNvPr id="4" name="Picture 4" descr="oleObjectImage_ID1E3XDK.png"/>
          <p:cNvPicPr>
            <a:picLocks noChangeAspect="1" noGrp="1"/>
          </p:cNvPicPr>
          <p:nvPr/>
        </p:nvPicPr>
        <p:blipFill>
          <a:blip r:embed="oleObjectImage_ID1E3XDK"/>
          <a:stretch>
            <a:fillRect/>
          </a:stretch>
        </p:blipFill>
        <p:spPr>
          <a:xfrm>
            <a:off x="3087360" y="473400"/>
            <a:ext cx="4919040" cy="3548880"/>
          </a:xfrm>
          <a:prstGeom prst="rect">
            <a:avLst/>
          </a:prstGeom>
        </p:spPr>
      </p:pic>
    </p:spTree>
  </p:cSld>
  <p:clrMapOvr>
    <a:masterClrMapping/>
  </p:clrMapOvr>
  <p:transition spd="med"/>
</p:sld>
</file>

<file path=ppt/slides/slide5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1011960" y="0"/>
            <a:ext cx="8203680" cy="126252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What is the Universe Made Of?</a:t>
            </a:r>
          </a:p>
        </p:txBody>
      </p:sp>
      <p:sp>
        <p:nvSpPr>
          <p:cNvPr name="Content Placeholder 2" id="4"/>
          <p:cNvSpPr>
            <a:spLocks noGrp="1"/>
          </p:cNvSpPr>
          <p:nvPr>
            <p:ph type="body" idx="1"/>
          </p:nvPr>
        </p:nvSpPr>
        <p:spPr>
          <a:xfrm xmlns:manifest="urn:oasis:names:tc:opendocument:xmlns:manifest:1.0">
            <a:off x="504000" y="977040"/>
            <a:ext cx="4982760" cy="32713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a:t>Atoms - </a:t>
            </a:r>
          </a:p>
          <a:p>
            <a:pPr xmlns:manifest="urn:oasis:names:tc:opendocument:xmlns:manifest:1.0" indent="-324000" marL="432000">
              <a:buClrTx/>
              <a:buBlip>
                <a:blip r:embed="buImageL232ID1EYSBG"/>
              </a:buBlip>
              <a:tabLst/>
            </a:pPr>
            <a:r xmlns:manifest="urn:oasis:names:tc:opendocument:xmlns:manifest:1.0">
              <a:rPr smtClean="0" lang="en-US"/>
              <a:t>Electrons</a:t>
            </a:r>
          </a:p>
          <a:p>
            <a:pPr xmlns:manifest="urn:oasis:names:tc:opendocument:xmlns:manifest:1.0" indent="-324000" marL="432000">
              <a:buClrTx/>
              <a:buBlip>
                <a:blip r:embed="buImageL233ID1EYSBG"/>
              </a:buBlip>
              <a:tabLst/>
            </a:pPr>
            <a:r xmlns:manifest="urn:oasis:names:tc:opendocument:xmlns:manifest:1.0">
              <a:rPr smtClean="0" lang="en-US"/>
              <a:t>Nucleus - Nucleons</a:t>
            </a:r>
          </a:p>
          <a:p>
            <a:pPr xmlns:manifest="urn:oasis:names:tc:opendocument:xmlns:manifest:1.0" indent="-324000" marL="432000">
              <a:buClrTx/>
              <a:buBlip>
                <a:blip r:embed="buImageL234ID1EYSBG"/>
              </a:buBlip>
              <a:tabLst/>
            </a:pPr>
            <a:r xmlns:manifest="urn:oasis:names:tc:opendocument:xmlns:manifest:1.0">
              <a:rPr smtClean="0" lang="en-US"/>
              <a:t>Antiparticles</a:t>
            </a:r>
          </a:p>
          <a:p>
            <a:pPr xmlns:manifest="urn:oasis:names:tc:opendocument:xmlns:manifest:1.0" indent="-324000" marL="432000">
              <a:buClrTx/>
              <a:buBlip>
                <a:blip r:embed="buImageL235ID1EYSBG"/>
              </a:buBlip>
              <a:tabLst/>
            </a:pPr>
            <a:r xmlns:manifest="urn:oasis:names:tc:opendocument:xmlns:manifest:1.0">
              <a:rPr smtClean="0" lang="en-US"/>
              <a:t>And ... quarks?</a:t>
            </a:r>
          </a:p>
        </p:txBody>
      </p:sp>
      <p:pic>
        <p:nvPicPr>
          <p:cNvPr id="5" name="Placeholder 3" descr="10000000000001F4000000EC026C962A.png"/>
          <p:cNvPicPr>
            <a:picLocks noChangeAspect="1" noGrp="1"/>
          </p:cNvPicPr>
          <p:nvPr/>
        </p:nvPicPr>
        <p:blipFill>
          <a:blip r:embed="sl58Image4">
            <a:lum bright="0000" contrast="0000"/>
          </a:blip>
          <a:stretch>
            <a:fillRect/>
          </a:stretch>
        </p:blipFill>
        <p:spPr>
          <a:xfrm xmlns:manifest="urn:oasis:names:tc:opendocument:xmlns:manifest:1.0">
            <a:off x="4404960" y="4299480"/>
            <a:ext cx="4762080" cy="2247480"/>
          </a:xfrm>
          <a:prstGeom prst="rect">
            <a:avLst/>
          </a:prstGeom>
          <a:ln xmlns:meta="urn:oasis:names:tc:opendocument:xmlns:meta:1.0" w="0">
            <a:noFill/>
          </a:ln>
        </p:spPr>
      </p:pic>
      <p:sp xmlns:meta="urn:oasis:names:tc:opendocument:xmlns:meta:1.0">
        <p:nvSpPr>
          <p:cNvPr id="6" name="TextBox 5"/>
          <p:cNvSpPr/>
          <p:nvPr/>
        </p:nvSpPr>
        <p:spPr>
          <a:xfrm xmlns:manifest="urn:oasis:names:tc:opendocument:xmlns:manifest:1.0">
            <a:off x="3540600" y="7214760"/>
            <a:ext cx="651456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5Link1"/>
              </a:rPr>
              <a:t>http://www.parentcompany.com/creation_explanation/cx6a.htm</a:t>
            </a:r>
            <a:r>
              <a:rPr smtClean="0" lang="en-US" sz="1800" b="0" kern="0" i="0">
                <a:solidFill xmlns:manifest="urn:oasis:names:tc:opendocument:xmlns:manifest:1.0">
                  <a:sysClr val="windowText"/>
                </a:solidFill>
                <a:latin xmlns:manifest="urn:oasis:names:tc:opendocument:xmlns:manifest:1.0" charset="0" typeface="Arial"/>
              </a:rPr>
              <a:t> </a:t>
            </a:r>
          </a:p>
        </p:txBody>
      </p:sp>
      <p:pic>
        <p:nvPicPr>
          <p:cNvPr id="7" name="Placeholder 3" descr="100000000000010B0000010B4B0630AF.png"/>
          <p:cNvPicPr>
            <a:picLocks noChangeAspect="1" noGrp="1"/>
          </p:cNvPicPr>
          <p:nvPr/>
        </p:nvPicPr>
        <p:blipFill>
          <a:blip r:embed="sl58Image6">
            <a:lum bright="0000" contrast="0000"/>
          </a:blip>
          <a:stretch>
            <a:fillRect/>
          </a:stretch>
        </p:blipFill>
        <p:spPr>
          <a:xfrm xmlns:manifest="urn:oasis:names:tc:opendocument:xmlns:manifest:1.0">
            <a:off x="732960" y="4304880"/>
            <a:ext cx="2542680" cy="2542680"/>
          </a:xfrm>
          <a:prstGeom prst="rect">
            <a:avLst/>
          </a:prstGeom>
          <a:ln xmlns:meta="urn:oasis:names:tc:opendocument:xmlns:meta:1.0" w="0">
            <a:noFill/>
          </a:ln>
        </p:spPr>
      </p:pic>
    </p:spTree>
  </p:cSld>
  <p:clrMapOvr>
    <a:masterClrMapping/>
  </p:clrMapOvr>
  <p:transition spd="med"/>
</p:sld>
</file>

<file path=ppt/slides/slide5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71640" cy="11721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What Holds it Together?</a:t>
            </a:r>
          </a:p>
        </p:txBody>
      </p:sp>
      <p:sp>
        <p:nvSpPr>
          <p:cNvPr name="Content Placeholder 2" id="4"/>
          <p:cNvSpPr>
            <a:spLocks noGrp="1"/>
          </p:cNvSpPr>
          <p:nvPr>
            <p:ph type="body" idx="1"/>
          </p:nvPr>
        </p:nvSpPr>
        <p:spPr>
          <a:xfrm xmlns:manifest="urn:oasis:names:tc:opendocument:xmlns:manifest:1.0">
            <a:off x="565200" y="1048680"/>
            <a:ext cx="9406080" cy="57315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endParaRPr xmlns:manifest="urn:oasis:names:tc:opendocument:xmlns:manifest:1.0" dirty="0" smtClean="0" sz="2600"/>
          </a:p>
          <a:p>
            <a:pPr xmlns:manifest="urn:oasis:names:tc:opendocument:xmlns:manifest:1.0" indent="-324000" marL="432000">
              <a:buClrTx/>
              <a:buBlip>
                <a:blip r:embed="buImageL232ID1EYSBG"/>
              </a:buBlip>
              <a:tabLst/>
            </a:pPr>
            <a:r xmlns:manifest="urn:oasis:names:tc:opendocument:xmlns:manifest:1.0">
              <a:rPr smtClean="0" lang="en-US" sz="2600"/>
              <a:t>Gravitational Force</a:t>
            </a:r>
          </a:p>
          <a:p>
            <a:pPr xmlns:manifest="urn:oasis:names:tc:opendocument:xmlns:manifest:1.0" indent="-324000" marL="432000">
              <a:buClrTx/>
              <a:buBlip>
                <a:blip r:embed="buImageL233ID1EYSBG"/>
              </a:buBlip>
              <a:tabLst/>
            </a:pPr>
            <a:r xmlns:manifest="urn:oasis:names:tc:opendocument:xmlns:manifest:1.0">
              <a:rPr smtClean="0" lang="en-US" sz="2600"/>
              <a:t>Electromagnetic Force</a:t>
            </a:r>
          </a:p>
          <a:p>
            <a:pPr xmlns:manifest="urn:oasis:names:tc:opendocument:xmlns:manifest:1.0" indent="-324000" marL="432000">
              <a:buClrTx/>
              <a:buBlip>
                <a:blip r:embed="buImageL234ID1EYSBG"/>
              </a:buBlip>
              <a:tabLst/>
            </a:pPr>
            <a:r xmlns:manifest="urn:oasis:names:tc:opendocument:xmlns:manifest:1.0">
              <a:rPr smtClean="0" lang="en-US" sz="2600"/>
              <a:t>Strong Force</a:t>
            </a:r>
          </a:p>
          <a:p>
            <a:pPr xmlns:manifest="urn:oasis:names:tc:opendocument:xmlns:manifest:1.0" indent="-324000" marL="432000">
              <a:buClrTx/>
              <a:buBlip>
                <a:blip r:embed="buImageL235ID1EYSBG"/>
              </a:buBlip>
              <a:tabLst/>
            </a:pPr>
            <a:r xmlns:manifest="urn:oasis:names:tc:opendocument:xmlns:manifest:1.0">
              <a:rPr smtClean="0" lang="en-US" sz="2600"/>
              <a:t>Weak Force</a:t>
            </a:r>
          </a:p>
          <a:p>
            <a:pPr xmlns:manifest="urn:oasis:names:tc:opendocument:xmlns:manifest:1.0" indent="-324000" marL="432000">
              <a:buNone/>
              <a:tabLst/>
            </a:pPr>
            <a:endParaRPr xmlns:manifest="urn:oasis:names:tc:opendocument:xmlns:manifest:1.0" dirty="0" smtClean="0" sz="2600"/>
          </a:p>
          <a:p>
            <a:pPr xmlns:manifest="urn:oasis:names:tc:opendocument:xmlns:manifest:1.0" lvl="8" indent="-216000" marL="3888000">
              <a:buNone/>
              <a:tabLst/>
            </a:pPr>
            <a:r xmlns:manifest="urn:oasis:names:tc:opendocument:xmlns:manifest:1.0">
              <a:rPr smtClean="0" lang="en-US" sz="2600" b="1"/>
              <a:t>Unification of Forces – </a:t>
            </a:r>
            <a:r xmlns:manifest="urn:oasis:names:tc:opendocument:xmlns:manifest:1.0">
              <a:rPr smtClean="0" lang="en-US" sz="2600"/>
              <a:t>  </a:t>
            </a:r>
          </a:p>
          <a:p>
            <a:pPr xmlns:manifest="urn:oasis:names:tc:opendocument:xmlns:manifest:1.0" lvl="8" indent="-216000" marL="3888000">
              <a:buNone/>
              <a:tabLst/>
            </a:pPr>
            <a:r xmlns:manifest="urn:oasis:names:tc:opendocument:xmlns:manifest:1.0">
              <a:rPr smtClean="0" lang="en-US" sz="2600"/>
              <a:t> </a:t>
            </a:r>
            <a:r xmlns:manifest="urn:oasis:names:tc:opendocument:xmlns:manifest:1.0">
              <a:rPr smtClean="0" lang="en-US" sz="2600"/>
              <a:t>Electricity/Magnetism = EM</a:t>
            </a:r>
          </a:p>
          <a:p>
            <a:pPr xmlns:manifest="urn:oasis:names:tc:opendocument:xmlns:manifest:1.0" lvl="8" indent="-216000" marL="3888000">
              <a:buNone/>
              <a:tabLst/>
            </a:pPr>
            <a:r xmlns:manifest="urn:oasis:names:tc:opendocument:xmlns:manifest:1.0">
              <a:rPr smtClean="0" lang="en-US" sz="2600"/>
              <a:t> </a:t>
            </a:r>
            <a:r xmlns:manifest="urn:oasis:names:tc:opendocument:xmlns:manifest:1.0">
              <a:rPr smtClean="0" lang="en-US" sz="2600"/>
              <a:t>Quantum and EM = QED</a:t>
            </a:r>
          </a:p>
          <a:p>
            <a:pPr xmlns:manifest="urn:oasis:names:tc:opendocument:xmlns:manifest:1.0" lvl="8" indent="-216000" marL="3888000">
              <a:buNone/>
              <a:tabLst/>
            </a:pPr>
            <a:r xmlns:manifest="urn:oasis:names:tc:opendocument:xmlns:manifest:1.0">
              <a:rPr smtClean="0" lang="en-US" sz="2600"/>
              <a:t> </a:t>
            </a:r>
            <a:r xmlns:manifest="urn:oasis:names:tc:opendocument:xmlns:manifest:1.0">
              <a:rPr smtClean="0" lang="en-US" sz="2600"/>
              <a:t>QED and Weak = Electroweak</a:t>
            </a:r>
          </a:p>
          <a:p>
            <a:pPr xmlns:manifest="urn:oasis:names:tc:opendocument:xmlns:manifest:1.0" lvl="8" indent="-216000" marL="3888000">
              <a:buNone/>
              <a:tabLst/>
            </a:pPr>
            <a:r xmlns:manifest="urn:oasis:names:tc:opendocument:xmlns:manifest:1.0">
              <a:rPr smtClean="0" lang="en-US" sz="2600"/>
              <a:t> </a:t>
            </a:r>
            <a:r xmlns:manifest="urn:oasis:names:tc:opendocument:xmlns:manifest:1.0">
              <a:rPr smtClean="0" lang="en-US" sz="2600"/>
              <a:t>Quantum &amp; Strong = QCD</a:t>
            </a:r>
          </a:p>
          <a:p>
            <a:pPr xmlns:manifest="urn:oasis:names:tc:opendocument:xmlns:manifest:1.0" lvl="8" indent="-216000" marL="3888000">
              <a:buNone/>
              <a:tabLst/>
            </a:pPr>
            <a:r xmlns:manifest="urn:oasis:names:tc:opendocument:xmlns:manifest:1.0">
              <a:rPr smtClean="0" lang="en-US" sz="2600"/>
              <a:t> </a:t>
            </a:r>
            <a:r xmlns:manifest="urn:oasis:names:tc:opendocument:xmlns:manifest:1.0">
              <a:rPr smtClean="0" lang="en-US" sz="2600"/>
              <a:t>QCD &amp; Electroweak = </a:t>
            </a:r>
            <a:r xmlns:manifest="urn:oasis:names:tc:opendocument:xmlns:manifest:1.0">
              <a:rPr smtClean="0" lang="en-US" sz="2600" b="1">
                <a:solidFill>
                  <a:srgbClr val="000080"/>
                </a:solidFill>
              </a:rPr>
              <a:t>Standard Model</a:t>
            </a:r>
          </a:p>
        </p:txBody>
      </p:sp>
      <p:pic>
        <p:nvPicPr>
          <p:cNvPr id="5" name="Placeholder 3" descr="100000000000019900000123FB3A5207.png"/>
          <p:cNvPicPr>
            <a:picLocks noChangeAspect="1" noGrp="1"/>
          </p:cNvPicPr>
          <p:nvPr/>
        </p:nvPicPr>
        <p:blipFill>
          <a:blip r:embed="sl59Image4">
            <a:lum bright="0000" contrast="0000"/>
          </a:blip>
          <a:stretch>
            <a:fillRect/>
          </a:stretch>
        </p:blipFill>
        <p:spPr>
          <a:xfrm xmlns:manifest="urn:oasis:names:tc:opendocument:xmlns:manifest:1.0">
            <a:off x="144360" y="3924000"/>
            <a:ext cx="3990240" cy="2839320"/>
          </a:xfrm>
          <a:prstGeom prst="rect">
            <a:avLst/>
          </a:prstGeom>
          <a:ln xmlns:meta="urn:oasis:names:tc:opendocument:xmlns:meta:1.0" w="0">
            <a:noFill/>
          </a:ln>
        </p:spPr>
      </p:pic>
      <p:pic>
        <p:nvPicPr>
          <p:cNvPr id="6" name="Placeholder 3" descr="100000000000019000000182B127E490.png"/>
          <p:cNvPicPr>
            <a:picLocks noChangeAspect="1" noGrp="1"/>
          </p:cNvPicPr>
          <p:nvPr/>
        </p:nvPicPr>
        <p:blipFill>
          <a:blip r:embed="sl59Image5">
            <a:lum bright="0000" contrast="0000"/>
          </a:blip>
          <a:stretch>
            <a:fillRect/>
          </a:stretch>
        </p:blipFill>
        <p:spPr>
          <a:xfrm xmlns:manifest="urn:oasis:names:tc:opendocument:xmlns:manifest:1.0">
            <a:off x="6138360" y="969480"/>
            <a:ext cx="3691440" cy="3374640"/>
          </a:xfrm>
          <a:prstGeom prst="rect">
            <a:avLst/>
          </a:prstGeom>
          <a:ln xmlns:meta="urn:oasis:names:tc:opendocument:xmlns:meta:1.0" w="0">
            <a:noFill/>
          </a:ln>
        </p:spPr>
      </p:pic>
    </p:spTree>
  </p:cSld>
  <p:clrMapOvr>
    <a:masterClrMapping/>
  </p:clrMapOvr>
  <p:transition spd="med"/>
</p:sld>
</file>

<file path=ppt/slides/slide6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2097000" y="0"/>
            <a:ext cx="614340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The Standard Model</a:t>
            </a:r>
          </a:p>
        </p:txBody>
      </p:sp>
      <p:pic>
        <p:nvPicPr>
          <p:cNvPr id="4" name="Placeholder 3" descr="10000000000001FE000001FE53B5952B.png"/>
          <p:cNvPicPr>
            <a:picLocks noChangeAspect="1" noGrp="1"/>
          </p:cNvPicPr>
          <p:nvPr/>
        </p:nvPicPr>
        <p:blipFill>
          <a:blip r:embed="sl60Image3">
            <a:lum bright="0000" contrast="0000"/>
          </a:blip>
          <a:stretch>
            <a:fillRect/>
          </a:stretch>
        </p:blipFill>
        <p:spPr>
          <a:xfrm xmlns:manifest="urn:oasis:names:tc:opendocument:xmlns:manifest:1.0">
            <a:off x="300600" y="1110960"/>
            <a:ext cx="5637600" cy="5518440"/>
          </a:xfrm>
          <a:prstGeom prst="rect">
            <a:avLst/>
          </a:prstGeom>
          <a:ln xmlns:meta="urn:oasis:names:tc:opendocument:xmlns:meta:1.0" w="0">
            <a:noFill/>
          </a:ln>
        </p:spPr>
      </p:pic>
      <p:pic>
        <p:nvPicPr>
          <p:cNvPr id="5" name="Placeholder 3" descr="10000000000000FA00000154AB7C5E37.png"/>
          <p:cNvPicPr>
            <a:picLocks noChangeAspect="1" noGrp="1"/>
          </p:cNvPicPr>
          <p:nvPr/>
        </p:nvPicPr>
        <p:blipFill>
          <a:blip r:embed="sl60Image4">
            <a:lum bright="0000" contrast="0000"/>
          </a:blip>
          <a:stretch>
            <a:fillRect/>
          </a:stretch>
        </p:blipFill>
        <p:spPr>
          <a:xfrm xmlns:manifest="urn:oasis:names:tc:opendocument:xmlns:manifest:1.0">
            <a:off x="6024960" y="1828800"/>
            <a:ext cx="3979800" cy="4343400"/>
          </a:xfrm>
          <a:prstGeom prst="rect">
            <a:avLst/>
          </a:prstGeom>
          <a:ln xmlns:meta="urn:oasis:names:tc:opendocument:xmlns:meta:1.0" w="0">
            <a:noFill/>
          </a:ln>
        </p:spPr>
      </p:pic>
    </p:spTree>
  </p:cSld>
  <p:clrMapOvr>
    <a:masterClrMapping/>
  </p:clrMapOvr>
  <p:transition spd="med"/>
</p:sld>
</file>

<file path=ppt/slides/slide6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2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Particle Discoveries</a:t>
            </a:r>
          </a:p>
        </p:txBody>
      </p:sp>
      <p:sp xmlns:meta="urn:oasis:names:tc:opendocument:xmlns:meta:1.0">
        <p:nvSpPr>
          <p:cNvPr id="4" name="TextBox 3"/>
          <p:cNvSpPr/>
          <p:nvPr/>
        </p:nvSpPr>
        <p:spPr>
          <a:xfrm xmlns:manifest="urn:oasis:names:tc:opendocument:xmlns:manifest:1.0">
            <a:off x="14400" y="1073880"/>
            <a:ext cx="10242000" cy="56293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1930 </a:t>
            </a:r>
            <a:r>
              <a:rPr smtClean="0" lang="en-US" sz="2000" b="1" kern="0" i="0">
                <a:solidFill xmlns:manifest="urn:oasis:names:tc:opendocument:xmlns:manifest:1.0">
                  <a:srgbClr val="000000"/>
                </a:solidFill>
                <a:latin xmlns:manifest="urn:oasis:names:tc:opendocument:xmlns:manifest:1.0" charset="0" typeface="Arial"/>
              </a:rPr>
              <a:t>Wolfgang Pauli</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80"/>
                </a:solidFill>
                <a:latin xmlns:manifest="urn:oasis:names:tc:opendocument:xmlns:manifest:1.0" charset="0" typeface="Arial"/>
              </a:rPr>
              <a:t>neutrino</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1931 </a:t>
            </a:r>
            <a:r>
              <a:rPr smtClean="0" lang="en-US" sz="2000" b="1" kern="0" i="0">
                <a:solidFill xmlns:manifest="urn:oasis:names:tc:opendocument:xmlns:manifest:1.0">
                  <a:srgbClr val="000000"/>
                </a:solidFill>
                <a:latin xmlns:manifest="urn:oasis:names:tc:opendocument:xmlns:manifest:1.0" charset="0" typeface="Arial"/>
              </a:rPr>
              <a:t>Paul Dirac</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80"/>
                </a:solidFill>
                <a:latin xmlns:manifest="urn:oasis:names:tc:opendocument:xmlns:manifest:1.0" charset="0" typeface="Arial"/>
              </a:rPr>
              <a:t>positrons/antiparticles</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1931 </a:t>
            </a:r>
            <a:r>
              <a:rPr smtClean="0" lang="en-US" sz="2000" b="1" kern="0" i="0">
                <a:solidFill xmlns:manifest="urn:oasis:names:tc:opendocument:xmlns:manifest:1.0">
                  <a:srgbClr val="000000"/>
                </a:solidFill>
                <a:latin xmlns:manifest="urn:oasis:names:tc:opendocument:xmlns:manifest:1.0" charset="0" typeface="Arial"/>
              </a:rPr>
              <a:t>James Chadwick</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80"/>
                </a:solidFill>
                <a:latin xmlns:manifest="urn:oasis:names:tc:opendocument:xmlns:manifest:1.0" charset="0" typeface="Arial"/>
              </a:rPr>
              <a:t>neutron</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1933-34 </a:t>
            </a:r>
            <a:r>
              <a:rPr smtClean="0" lang="en-US" sz="2000" b="1" kern="0" i="0">
                <a:solidFill xmlns:manifest="urn:oasis:names:tc:opendocument:xmlns:manifest:1.0">
                  <a:srgbClr val="000000"/>
                </a:solidFill>
                <a:latin xmlns:manifest="urn:oasis:names:tc:opendocument:xmlns:manifest:1.0" charset="0" typeface="Arial"/>
              </a:rPr>
              <a:t>Enrico Fermi</a:t>
            </a:r>
            <a:r>
              <a:rPr smtClean="0" lang="en-US" sz="2000" b="0" kern="0" i="0">
                <a:solidFill xmlns:manifest="urn:oasis:names:tc:opendocument:xmlns:manifest:1.0">
                  <a:srgbClr val="000000"/>
                </a:solidFill>
                <a:latin xmlns:manifest="urn:oasis:names:tc:opendocument:xmlns:manifest:1.0" charset="0" typeface="Arial"/>
              </a:rPr>
              <a:t> - theory of beta decay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1933-34 </a:t>
            </a:r>
            <a:r>
              <a:rPr smtClean="0" lang="en-US" sz="2000" b="1" kern="0" i="0">
                <a:solidFill xmlns:manifest="urn:oasis:names:tc:opendocument:xmlns:manifest:1.0">
                  <a:srgbClr val="000000"/>
                </a:solidFill>
                <a:latin xmlns:manifest="urn:oasis:names:tc:opendocument:xmlns:manifest:1.0" charset="0" typeface="Arial"/>
              </a:rPr>
              <a:t>Hideki Yukawa</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80"/>
                </a:solidFill>
                <a:latin xmlns:manifest="urn:oasis:names:tc:opendocument:xmlns:manifest:1.0" charset="0" typeface="Arial"/>
              </a:rPr>
              <a:t>pions</a:t>
            </a:r>
            <a:r>
              <a:rPr smtClean="0" lang="en-US" sz="2000" b="0" kern="0" i="0">
                <a:solidFill xmlns:manifest="urn:oasis:names:tc:opendocument:xmlns:manifest:1.0">
                  <a:srgbClr val="000000"/>
                </a:solidFill>
                <a:latin xmlns:manifest="urn:oasis:names:tc:opendocument:xmlns:manifest:1.0" charset="0" typeface="Arial"/>
              </a:rPr>
              <a:t>" between protons and neutrons.</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1937 </a:t>
            </a:r>
            <a:r>
              <a:rPr smtClean="0" lang="en-US" sz="2000" b="1" kern="0" i="0">
                <a:solidFill xmlns:manifest="urn:oasis:names:tc:opendocument:xmlns:manifest:1.0">
                  <a:srgbClr val="000080"/>
                </a:solidFill>
                <a:latin xmlns:manifest="urn:oasis:names:tc:opendocument:xmlns:manifest:1.0" charset="0" typeface="Arial"/>
              </a:rPr>
              <a:t>Muon</a:t>
            </a:r>
            <a:r>
              <a:rPr smtClean="0" lang="en-US" sz="2000" b="0" kern="0" i="0">
                <a:solidFill xmlns:manifest="urn:oasis:names:tc:opendocument:xmlns:manifest:1.0">
                  <a:srgbClr val="000000"/>
                </a:solidFill>
                <a:latin xmlns:manifest="urn:oasis:names:tc:opendocument:xmlns:manifest:1.0" charset="0" typeface="Arial"/>
              </a:rPr>
              <a:t> is discovered in cosmic rays.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1946-47 "</a:t>
            </a:r>
            <a:r>
              <a:rPr smtClean="0" lang="en-US" sz="2000" b="1" kern="0" i="0">
                <a:solidFill xmlns:manifest="urn:oasis:names:tc:opendocument:xmlns:manifest:1.0">
                  <a:srgbClr val="000080"/>
                </a:solidFill>
                <a:latin xmlns:manifest="urn:oasis:names:tc:opendocument:xmlns:manifest:1.0" charset="0" typeface="Arial"/>
              </a:rPr>
              <a:t>lepton</a:t>
            </a:r>
            <a:r>
              <a:rPr smtClean="0" lang="en-US" sz="2000" b="0" kern="0" i="0">
                <a:solidFill xmlns:manifest="urn:oasis:names:tc:opendocument:xmlns:manifest:1.0">
                  <a:srgbClr val="000000"/>
                </a:solidFill>
                <a:latin xmlns:manifest="urn:oasis:names:tc:opendocument:xmlns:manifest:1.0" charset="0" typeface="Arial"/>
              </a:rPr>
              <a:t>" is introduced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1947 Pion found in cosmic rays.</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1949 Discovery of </a:t>
            </a:r>
            <a:r>
              <a:rPr smtClean="0" lang="en-US" sz="2000" b="1" kern="0" i="0">
                <a:solidFill xmlns:manifest="urn:oasis:names:tc:opendocument:xmlns:manifest:1.0">
                  <a:srgbClr val="000080"/>
                </a:solidFill>
                <a:latin xmlns:manifest="urn:oasis:names:tc:opendocument:xmlns:manifest:1.0" charset="0" typeface="Arial"/>
              </a:rPr>
              <a:t>K</a:t>
            </a:r>
            <a:r>
              <a:rPr smtClean="0" lang="en-US" sz="2000" baseline="33000" b="1" kern="0" i="0">
                <a:solidFill xmlns:manifest="urn:oasis:names:tc:opendocument:xmlns:manifest:1.0">
                  <a:srgbClr val="000080"/>
                </a:solidFill>
                <a:latin xmlns:manifest="urn:oasis:names:tc:opendocument:xmlns:manifest:1.0" charset="0" typeface="Arial"/>
              </a:rPr>
              <a:t>+</a:t>
            </a:r>
            <a:r>
              <a:rPr smtClean="0" lang="en-US" sz="2000" b="0" kern="0" i="0">
                <a:solidFill xmlns:manifest="urn:oasis:names:tc:opendocument:xmlns:manifest:1.0">
                  <a:srgbClr val="000000"/>
                </a:solidFill>
                <a:latin xmlns:manifest="urn:oasis:names:tc:opendocument:xmlns:manifest:1.0" charset="0" typeface="Arial"/>
              </a:rPr>
              <a:t>  via its decay.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1950 The neutral pion is discovered.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1951 lambda</a:t>
            </a:r>
            <a:r>
              <a:rPr smtClean="0" lang="en-US" sz="2000" baseline="33000" b="0" kern="0" i="0">
                <a:solidFill xmlns:manifest="urn:oasis:names:tc:opendocument:xmlns:manifest:1.0">
                  <a:srgbClr val="000000"/>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and the K</a:t>
            </a:r>
            <a:r>
              <a:rPr smtClean="0" lang="en-US" sz="2000" baseline="33000" b="0" kern="0" i="0">
                <a:solidFill xmlns:manifest="urn:oasis:names:tc:opendocument:xmlns:manifest:1.0">
                  <a:srgbClr val="000000"/>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1952 </a:t>
            </a:r>
            <a:r>
              <a:rPr smtClean="0" lang="en-US" sz="2000" b="1" kern="0" i="0">
                <a:solidFill xmlns:manifest="urn:oasis:names:tc:opendocument:xmlns:manifest:1.0">
                  <a:srgbClr val="000080"/>
                </a:solidFill>
                <a:latin xmlns:manifest="urn:oasis:names:tc:opendocument:xmlns:manifest:1.0" charset="0" typeface="Arial"/>
              </a:rPr>
              <a:t>delta</a:t>
            </a:r>
            <a:r>
              <a:rPr smtClean="0" lang="en-US" sz="2000" b="0" kern="0" i="0">
                <a:solidFill xmlns:manifest="urn:oasis:names:tc:opendocument:xmlns:manifest:1.0">
                  <a:srgbClr val="000000"/>
                </a:solidFill>
                <a:latin xmlns:manifest="urn:oasis:names:tc:opendocument:xmlns:manifest:1.0" charset="0" typeface="Arial"/>
              </a:rPr>
              <a:t> particle: (delta</a:t>
            </a:r>
            <a:r>
              <a:rPr smtClean="0" lang="en-US" sz="2000" baseline="33000" b="0" kern="0" i="0">
                <a:solidFill xmlns:manifest="urn:oasis:names:tc:opendocument:xmlns:manifest:1.0">
                  <a:srgbClr val="000000"/>
                </a:solidFill>
                <a:latin xmlns:manifest="urn:oasis:names:tc:opendocument:xmlns:manifest:1.0" charset="0" typeface="Arial"/>
              </a:rPr>
              <a:t>++</a:t>
            </a:r>
            <a:r>
              <a:rPr smtClean="0" lang="en-US" sz="2000" b="0" kern="0" i="0">
                <a:solidFill xmlns:manifest="urn:oasis:names:tc:opendocument:xmlns:manifest:1.0">
                  <a:srgbClr val="000000"/>
                </a:solidFill>
                <a:latin xmlns:manifest="urn:oasis:names:tc:opendocument:xmlns:manifest:1.0" charset="0" typeface="Arial"/>
              </a:rPr>
              <a:t>, delta</a:t>
            </a:r>
            <a:r>
              <a:rPr smtClean="0" lang="en-US" sz="2000" baseline="33000" b="0" kern="0" i="0">
                <a:solidFill xmlns:manifest="urn:oasis:names:tc:opendocument:xmlns:manifest:1.0">
                  <a:srgbClr val="000000"/>
                </a:solidFill>
                <a:latin xmlns:manifest="urn:oasis:names:tc:opendocument:xmlns:manifest:1.0" charset="0" typeface="Arial"/>
              </a:rPr>
              <a:t>+</a:t>
            </a:r>
            <a:r>
              <a:rPr smtClean="0" lang="en-US" sz="2000" b="0" kern="0" i="0">
                <a:solidFill xmlns:manifest="urn:oasis:names:tc:opendocument:xmlns:manifest:1.0">
                  <a:srgbClr val="000000"/>
                </a:solidFill>
                <a:latin xmlns:manifest="urn:oasis:names:tc:opendocument:xmlns:manifest:1.0" charset="0" typeface="Arial"/>
              </a:rPr>
              <a:t>, delta</a:t>
            </a:r>
            <a:r>
              <a:rPr smtClean="0" lang="en-US" sz="2000" baseline="33000" b="0" kern="0" i="0">
                <a:solidFill xmlns:manifest="urn:oasis:names:tc:opendocument:xmlns:manifest:1.0">
                  <a:srgbClr val="000000"/>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and delta</a:t>
            </a:r>
            <a:r>
              <a:rPr smtClean="0" lang="en-US" sz="2000" baseline="33000" b="0" kern="0" i="0">
                <a:solidFill xmlns:manifest="urn:oasis:names:tc:opendocument:xmlns:manifest:1.0">
                  <a:srgbClr val="000000"/>
                </a:solidFill>
                <a:latin xmlns:manifest="urn:oasis:names:tc:opendocument:xmlns:manifest:1.0" charset="0" typeface="Arial"/>
              </a:rPr>
              <a:t>-</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1953 The beginning of a “</a:t>
            </a:r>
            <a:r>
              <a:rPr smtClean="0" lang="en-US" sz="2000" b="1" kern="0" i="0">
                <a:solidFill xmlns:manifest="urn:oasis:names:tc:opendocument:xmlns:manifest:1.0">
                  <a:srgbClr val="000080"/>
                </a:solidFill>
                <a:latin xmlns:manifest="urn:oasis:names:tc:opendocument:xmlns:manifest:1.0" charset="0" typeface="Arial"/>
              </a:rPr>
              <a:t>particle explosion</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1953-57 </a:t>
            </a:r>
            <a:r>
              <a:rPr smtClean="0" lang="en-US" sz="2000" b="1" kern="0" i="0">
                <a:solidFill xmlns:manifest="urn:oasis:names:tc:opendocument:xmlns:manifest:1.0">
                  <a:srgbClr val="000080"/>
                </a:solidFill>
                <a:latin xmlns:manifest="urn:oasis:names:tc:opendocument:xmlns:manifest:1.0" charset="0" typeface="Arial"/>
              </a:rPr>
              <a:t>internal structure</a:t>
            </a:r>
            <a:r>
              <a:rPr smtClean="0" lang="en-US" sz="2000" b="0" kern="0" i="0">
                <a:solidFill xmlns:manifest="urn:oasis:names:tc:opendocument:xmlns:manifest:1.0">
                  <a:srgbClr val="000000"/>
                </a:solidFill>
                <a:latin xmlns:manifest="urn:oasis:names:tc:opendocument:xmlns:manifest:1.0" charset="0" typeface="Arial"/>
              </a:rPr>
              <a:t> for protons and neutrons</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1957 </a:t>
            </a:r>
            <a:r>
              <a:rPr smtClean="0" lang="en-US" sz="2000" b="1" kern="0" i="0">
                <a:solidFill xmlns:manifest="urn:oasis:names:tc:opendocument:xmlns:manifest:1.0">
                  <a:srgbClr val="000000"/>
                </a:solidFill>
                <a:latin xmlns:manifest="urn:oasis:names:tc:opendocument:xmlns:manifest:1.0" charset="0" typeface="Arial"/>
              </a:rPr>
              <a:t>Julian Schwinger</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80"/>
                </a:solidFill>
                <a:latin xmlns:manifest="urn:oasis:names:tc:opendocument:xmlns:manifest:1.0" charset="0" typeface="Arial"/>
              </a:rPr>
              <a:t>unification of weak and electromagnetic interactions</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1957-59 </a:t>
            </a:r>
            <a:r>
              <a:rPr smtClean="0" lang="en-US" sz="2000" b="1" kern="0" i="0">
                <a:solidFill xmlns:manifest="urn:oasis:names:tc:opendocument:xmlns:manifest:1.0">
                  <a:srgbClr val="000000"/>
                </a:solidFill>
                <a:latin xmlns:manifest="urn:oasis:names:tc:opendocument:xmlns:manifest:1.0" charset="0" typeface="Arial"/>
              </a:rPr>
              <a:t>Julian Schwinger</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00"/>
                </a:solidFill>
                <a:latin xmlns:manifest="urn:oasis:names:tc:opendocument:xmlns:manifest:1.0" charset="0" typeface="Arial"/>
              </a:rPr>
              <a:t>Sidney Bludman</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Sheldon Glashow</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weak interactions are mediated </a:t>
            </a:r>
            <a:r>
              <a:rPr smtClean="0" lang="en-US" sz="2000" b="1" kern="0" i="0">
                <a:solidFill xmlns:manifest="urn:oasis:names:tc:opendocument:xmlns:manifest:1.0">
                  <a:srgbClr val="000080"/>
                </a:solidFill>
                <a:latin xmlns:manifest="urn:oasis:names:tc:opendocument:xmlns:manifest:1.0" charset="0" typeface="Arial"/>
              </a:rPr>
              <a:t>W</a:t>
            </a:r>
            <a:r>
              <a:rPr smtClean="0" lang="en-US" sz="2000" baseline="33000" b="1" kern="0" i="0">
                <a:solidFill xmlns:manifest="urn:oasis:names:tc:opendocument:xmlns:manifest:1.0">
                  <a:srgbClr val="000080"/>
                </a:solidFill>
                <a:latin xmlns:manifest="urn:oasis:names:tc:opendocument:xmlns:manifest:1.0" charset="0" typeface="Arial"/>
              </a:rPr>
              <a:t>+</a:t>
            </a:r>
            <a:r>
              <a:rPr smtClean="0" lang="en-US" sz="2000" baseline="33000" b="0" kern="0" i="0">
                <a:solidFill xmlns:manifest="urn:oasis:names:tc:opendocument:xmlns:manifest:1.0">
                  <a:srgbClr val="000000"/>
                </a:solidFill>
                <a:latin xmlns:manifest="urn:oasis:names:tc:opendocument:xmlns:manifest:1.0" charset="0" typeface="Arial"/>
              </a:rPr>
              <a:t> </a:t>
            </a:r>
            <a:r>
              <a:rPr smtClean="0" lang="en-US" sz="2000" b="0" kern="0" i="0">
                <a:solidFill xmlns:manifest="urn:oasis:names:tc:opendocument:xmlns:manifest:1.0">
                  <a:srgbClr val="000000"/>
                </a:solidFill>
                <a:latin xmlns:manifest="urn:oasis:names:tc:opendocument:xmlns:manifest:1.0" charset="0" typeface="Arial"/>
              </a:rPr>
              <a:t>and </a:t>
            </a:r>
            <a:r>
              <a:rPr smtClean="0" lang="en-US" sz="2000" b="1" kern="0" i="0">
                <a:solidFill xmlns:manifest="urn:oasis:names:tc:opendocument:xmlns:manifest:1.0">
                  <a:srgbClr val="000080"/>
                </a:solidFill>
                <a:latin xmlns:manifest="urn:oasis:names:tc:opendocument:xmlns:manifest:1.0" charset="0" typeface="Arial"/>
              </a:rPr>
              <a:t>W</a:t>
            </a:r>
            <a:r>
              <a:rPr smtClean="0" lang="en-US" sz="2000" baseline="33000" b="1" kern="0" i="0">
                <a:solidFill xmlns:manifest="urn:oasis:names:tc:opendocument:xmlns:manifest:1.0">
                  <a:srgbClr val="000080"/>
                </a:solidFill>
                <a:latin xmlns:manifest="urn:oasis:names:tc:opendocument:xmlns:manifest:1.0" charset="0" typeface="Arial"/>
              </a:rPr>
              <a:t>-</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1962 Experiments verify two distinct types of </a:t>
            </a:r>
            <a:r>
              <a:rPr smtClean="0" lang="en-US" sz="2000" b="1" kern="0" i="0">
                <a:solidFill xmlns:manifest="urn:oasis:names:tc:opendocument:xmlns:manifest:1.0">
                  <a:srgbClr val="000080"/>
                </a:solidFill>
                <a:latin xmlns:manifest="urn:oasis:names:tc:opendocument:xmlns:manifest:1.0" charset="0" typeface="Arial"/>
              </a:rPr>
              <a:t>neutrinos</a:t>
            </a:r>
            <a:r>
              <a:rPr smtClean="0" lang="en-US" sz="2000" b="0" kern="0" i="0">
                <a:solidFill xmlns:manifest="urn:oasis:names:tc:opendocument:xmlns:manifest:1.0">
                  <a:srgbClr val="000000"/>
                </a:solidFill>
                <a:latin xmlns:manifest="urn:oasis:names:tc:opendocument:xmlns:manifest:1.0" charset="0" typeface="Arial"/>
              </a:rPr>
              <a:t> (electron and muon neutrinos). </a:t>
            </a:r>
          </a:p>
        </p:txBody>
      </p:sp>
      <p:pic>
        <p:nvPicPr>
          <p:cNvPr id="5" name="Placeholder 3" descr="100000000000010F000000C48AD40845.png"/>
          <p:cNvPicPr>
            <a:picLocks noChangeAspect="1" noGrp="1"/>
          </p:cNvPicPr>
          <p:nvPr/>
        </p:nvPicPr>
        <p:blipFill>
          <a:blip r:embed="sl61Image4">
            <a:lum bright="0000" contrast="0000"/>
          </a:blip>
          <a:stretch>
            <a:fillRect/>
          </a:stretch>
        </p:blipFill>
        <p:spPr>
          <a:xfrm xmlns:manifest="urn:oasis:names:tc:opendocument:xmlns:manifest:1.0">
            <a:off x="6652080" y="2684520"/>
            <a:ext cx="3186720" cy="2296080"/>
          </a:xfrm>
          <a:prstGeom prst="rect">
            <a:avLst/>
          </a:prstGeom>
          <a:ln xmlns:meta="urn:oasis:names:tc:opendocument:xmlns:meta:1.0" w="0">
            <a:noFill/>
          </a:ln>
        </p:spPr>
      </p:pic>
    </p:spTree>
  </p:cSld>
  <p:clrMapOvr>
    <a:masterClrMapping/>
  </p:clrMapOvr>
  <p:transition spd="med"/>
</p:sld>
</file>

<file path=ppt/slides/slide6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94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The Particle Explosion</a:t>
            </a:r>
          </a:p>
        </p:txBody>
      </p:sp>
      <p:pic>
        <p:nvPicPr>
          <p:cNvPr id="4" name="Placeholder 3" descr="10000000000001D100000120BCD4850C.png"/>
          <p:cNvPicPr>
            <a:picLocks noChangeAspect="1" noGrp="1"/>
          </p:cNvPicPr>
          <p:nvPr/>
        </p:nvPicPr>
        <p:blipFill>
          <a:blip r:embed="sl62Image3">
            <a:lum bright="0000" contrast="0000"/>
          </a:blip>
          <a:stretch>
            <a:fillRect/>
          </a:stretch>
        </p:blipFill>
        <p:spPr>
          <a:xfrm xmlns:manifest="urn:oasis:names:tc:opendocument:xmlns:manifest:1.0">
            <a:off x="659880" y="1129320"/>
            <a:ext cx="5800320" cy="388584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2702160" y="7184880"/>
            <a:ext cx="4755600" cy="34704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hlinkClick r:id="text-box4Link1"/>
              </a:rPr>
              <a:t>http://www.particleadventure.org/other/history</a:t>
            </a:r>
            <a:r>
              <a:rPr smtClean="0" lang="en-US" sz="1800" b="0" kern="0" i="0">
                <a:solidFill xmlns:manifest="urn:oasis:names:tc:opendocument:xmlns:manifest:1.0">
                  <a:sysClr val="windowText"/>
                </a:solidFill>
                <a:latin xmlns:manifest="urn:oasis:names:tc:opendocument:xmlns:manifest:1.0" charset="0" typeface="Arial"/>
              </a:rPr>
              <a:t> </a:t>
            </a:r>
          </a:p>
        </p:txBody>
      </p:sp>
      <p:pic>
        <p:nvPicPr>
          <p:cNvPr id="6" name="Placeholder 3" descr="10000000000001D3000000EB6FDF227B.png"/>
          <p:cNvPicPr>
            <a:picLocks noChangeAspect="1" noGrp="1"/>
          </p:cNvPicPr>
          <p:nvPr/>
        </p:nvPicPr>
        <p:blipFill>
          <a:blip r:embed="sl62Image5">
            <a:lum bright="0000" contrast="0000"/>
          </a:blip>
          <a:stretch>
            <a:fillRect/>
          </a:stretch>
        </p:blipFill>
        <p:spPr>
          <a:xfrm xmlns:manifest="urn:oasis:names:tc:opendocument:xmlns:manifest:1.0">
            <a:off x="3697200" y="3477600"/>
            <a:ext cx="5590800" cy="3429000"/>
          </a:xfrm>
          <a:prstGeom prst="rect">
            <a:avLst/>
          </a:prstGeom>
          <a:ln xmlns:meta="urn:oasis:names:tc:opendocument:xmlns:meta:1.0" w="0">
            <a:noFill/>
          </a:ln>
        </p:spPr>
      </p:pic>
    </p:spTree>
  </p:cSld>
  <p:clrMapOvr>
    <a:masterClrMapping/>
  </p:clrMapOvr>
  <p:transition spd="med"/>
</p:sld>
</file>

<file path=ppt/slides/slide6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xmlns:meta="urn:oasis:names:tc:opendocument:xmlns:meta:1.0">
        <p:nvSpPr>
          <p:cNvPr id="3" name="TextBox 2"/>
          <p:cNvSpPr/>
          <p:nvPr/>
        </p:nvSpPr>
        <p:spPr>
          <a:xfrm xmlns:manifest="urn:oasis:names:tc:opendocument:xmlns:manifest:1.0">
            <a:off x="30960" y="928080"/>
            <a:ext cx="10045440" cy="519588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1964 </a:t>
            </a:r>
            <a:r>
              <a:rPr smtClean="0" lang="en-US" sz="2000" b="1" kern="0" i="0">
                <a:solidFill xmlns:manifest="urn:oasis:names:tc:opendocument:xmlns:manifest:1.0">
                  <a:srgbClr val="000000"/>
                </a:solidFill>
                <a:latin xmlns:manifest="urn:oasis:names:tc:opendocument:xmlns:manifest:1.0" charset="0" typeface="Arial"/>
              </a:rPr>
              <a:t>Murray Gell-Mann</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George Zweig</a:t>
            </a:r>
            <a:r>
              <a:rPr smtClean="0" lang="en-US" sz="2000" b="0" kern="0" i="0">
                <a:solidFill xmlns:manifest="urn:oasis:names:tc:opendocument:xmlns:manifest:1.0">
                  <a:srgbClr val="000000"/>
                </a:solidFill>
                <a:latin xmlns:manifest="urn:oasis:names:tc:opendocument:xmlns:manifest:1.0" charset="0" typeface="Arial"/>
              </a:rPr>
              <a:t> tentatively put forth </a:t>
            </a:r>
            <a:r>
              <a:rPr smtClean="0" lang="en-US" sz="2000" b="1" kern="0" i="0">
                <a:solidFill xmlns:manifest="urn:oasis:names:tc:opendocument:xmlns:manifest:1.0">
                  <a:srgbClr val="000080"/>
                </a:solidFill>
                <a:latin xmlns:manifest="urn:oasis:names:tc:opendocument:xmlns:manifest:1.0" charset="0" typeface="Arial"/>
              </a:rPr>
              <a:t>quarks</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0" kern="0" i="0">
                <a:solidFill xmlns:manifest="urn:oasis:names:tc:opendocument:xmlns:manifest:1.0">
                  <a:srgbClr val="000000"/>
                </a:solidFill>
                <a:latin xmlns:manifest="urn:oasis:names:tc:opendocument:xmlns:manifest:1.0" charset="0" typeface="Arial"/>
              </a:rPr>
              <a:t>mesons and baryons are composites of three quarks or antiquarks: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80"/>
                </a:solidFill>
                <a:latin xmlns:manifest="urn:oasis:names:tc:opendocument:xmlns:manifest:1.0" charset="0" typeface="Arial"/>
              </a:rPr>
              <a:t>up, down, strange</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1964 Leptons suggest fourth quark, </a:t>
            </a:r>
            <a:r>
              <a:rPr smtClean="0" lang="en-US" sz="2000" b="1" kern="0" i="0">
                <a:solidFill xmlns:manifest="urn:oasis:names:tc:opendocument:xmlns:manifest:1.0">
                  <a:srgbClr val="000080"/>
                </a:solidFill>
                <a:latin xmlns:manifest="urn:oasis:names:tc:opendocument:xmlns:manifest:1.0" charset="0" typeface="Arial"/>
              </a:rPr>
              <a:t>charm</a:t>
            </a:r>
            <a:r>
              <a:rPr smtClean="0" lang="en-US" sz="2000" b="0" kern="0" i="0">
                <a:solidFill xmlns:manifest="urn:oasis:names:tc:opendocument:xmlns:manifest:1.0">
                  <a:srgbClr val="000000"/>
                </a:solidFill>
                <a:latin xmlns:manifest="urn:oasis:names:tc:opendocument:xmlns:manifest:1.0" charset="0" typeface="Arial"/>
              </a:rPr>
              <a:t> - </a:t>
            </a:r>
            <a:r>
              <a:rPr smtClean="0" lang="en-US" sz="2000" b="1" kern="0" i="0">
                <a:solidFill xmlns:manifest="urn:oasis:names:tc:opendocument:xmlns:manifest:1.0">
                  <a:srgbClr val="000000"/>
                </a:solidFill>
                <a:latin xmlns:manifest="urn:oasis:names:tc:opendocument:xmlns:manifest:1.0" charset="0" typeface="Arial"/>
              </a:rPr>
              <a:t>Sheldon Glashow</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James Bjorken</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1965 </a:t>
            </a:r>
            <a:r>
              <a:rPr smtClean="0" lang="en-US" sz="2000" b="1" kern="0" i="0">
                <a:solidFill xmlns:manifest="urn:oasis:names:tc:opendocument:xmlns:manifest:1.0">
                  <a:srgbClr val="000000"/>
                </a:solidFill>
                <a:latin xmlns:manifest="urn:oasis:names:tc:opendocument:xmlns:manifest:1.0" charset="0" typeface="Arial"/>
              </a:rPr>
              <a:t>O.W. Greenberg</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00"/>
                </a:solidFill>
                <a:latin xmlns:manifest="urn:oasis:names:tc:opendocument:xmlns:manifest:1.0" charset="0" typeface="Arial"/>
              </a:rPr>
              <a:t>M.Y. Han</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Yoichiro Nambu</a:t>
            </a:r>
            <a:r>
              <a:rPr smtClean="0" lang="en-US" sz="2000" b="0" kern="0" i="0">
                <a:solidFill xmlns:manifest="urn:oasis:names:tc:opendocument:xmlns:manifest:1.0">
                  <a:srgbClr val="000000"/>
                </a:solidFill>
                <a:latin xmlns:manifest="urn:oasis:names:tc:opendocument:xmlns:manifest:1.0" charset="0" typeface="Arial"/>
              </a:rPr>
              <a:t> introduce </a:t>
            </a:r>
            <a:r>
              <a:rPr smtClean="0" lang="en-US" sz="2000" b="1" kern="0" i="0">
                <a:solidFill xmlns:manifest="urn:oasis:names:tc:opendocument:xmlns:manifest:1.0">
                  <a:srgbClr val="000080"/>
                </a:solidFill>
                <a:latin xmlns:manifest="urn:oasis:names:tc:opendocument:xmlns:manifest:1.0" charset="0" typeface="Arial"/>
              </a:rPr>
              <a:t>color charge</a:t>
            </a:r>
            <a:r>
              <a:rPr smtClean="0" lang="en-US" sz="2000" b="0" kern="0" i="0">
                <a:solidFill xmlns:manifest="urn:oasis:names:tc:opendocument:xmlns:manifest:1.0">
                  <a:srgbClr val="000000"/>
                </a:solidFill>
                <a:latin xmlns:manifest="urn:oasis:names:tc:opendocument:xmlns:manifest:1.0" charset="0" typeface="Arial"/>
              </a:rPr>
              <a:t>.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1967 </a:t>
            </a:r>
            <a:r>
              <a:rPr smtClean="0" lang="en-US" sz="2000" b="1" kern="0" i="0">
                <a:solidFill xmlns:manifest="urn:oasis:names:tc:opendocument:xmlns:manifest:1.0">
                  <a:srgbClr val="000000"/>
                </a:solidFill>
                <a:latin xmlns:manifest="urn:oasis:names:tc:opendocument:xmlns:manifest:1.0" charset="0" typeface="Arial"/>
              </a:rPr>
              <a:t>Steven Weinberg</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Abdus Salam</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Unified electromagnetic and weak interactions, predict Higgs Boson</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Theory needs neutral, weakly interacting boson that mediates weak interaction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1968-69 Stanford Linear Accelerator - electrons are scattered off protons,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Electrons appeared to be bouncing off small hard cores inside proton.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1" kern="0" i="0">
                <a:solidFill xmlns:manifest="urn:oasis:names:tc:opendocument:xmlns:manifest:1.0">
                  <a:srgbClr val="000000"/>
                </a:solidFill>
                <a:latin xmlns:manifest="urn:oasis:names:tc:opendocument:xmlns:manifest:1.0" charset="0" typeface="Arial"/>
              </a:rPr>
              <a:t>James Bjorken</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Richard Feynman</a:t>
            </a:r>
            <a:r>
              <a:rPr smtClean="0" lang="en-US" sz="2000" b="0" kern="0" i="0">
                <a:solidFill xmlns:manifest="urn:oasis:names:tc:opendocument:xmlns:manifest:1.0">
                  <a:srgbClr val="000000"/>
                </a:solidFill>
                <a:latin xmlns:manifest="urn:oasis:names:tc:opendocument:xmlns:manifest:1.0" charset="0" typeface="Arial"/>
              </a:rPr>
              <a:t> analyzed as particles inside proton</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1970 </a:t>
            </a:r>
            <a:r>
              <a:rPr smtClean="0" lang="en-US" sz="2000" b="1" kern="0" i="0">
                <a:solidFill xmlns:manifest="urn:oasis:names:tc:opendocument:xmlns:manifest:1.0">
                  <a:srgbClr val="000000"/>
                </a:solidFill>
                <a:latin xmlns:manifest="urn:oasis:names:tc:opendocument:xmlns:manifest:1.0" charset="0" typeface="Arial"/>
              </a:rPr>
              <a:t>Sheldon Glashow, John Iliopoulos,</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Luciano Maiani</a:t>
            </a:r>
            <a:r>
              <a:rPr smtClean="0" lang="en-US" sz="2000" b="0" kern="0" i="0">
                <a:solidFill xmlns:manifest="urn:oasis:names:tc:opendocument:xmlns:manifest:1.0">
                  <a:srgbClr val="000000"/>
                </a:solidFill>
                <a:latin xmlns:manifest="urn:oasis:names:tc:opendocument:xmlns:manifest:1.0" charset="0" typeface="Arial"/>
              </a:rPr>
              <a:t>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recognize the  importance of a fourth type of quark in </a:t>
            </a:r>
            <a:r>
              <a:rPr smtClean="0" lang="en-US" sz="2000" b="1" kern="0" i="0">
                <a:solidFill xmlns:manifest="urn:oasis:names:tc:opendocument:xmlns:manifest:1.0">
                  <a:srgbClr val="000080"/>
                </a:solidFill>
                <a:latin xmlns:manifest="urn:oasis:names:tc:opendocument:xmlns:manifest:1.0" charset="0" typeface="Arial"/>
              </a:rPr>
              <a:t>Standard Model</a:t>
            </a:r>
            <a:r>
              <a:rPr smtClean="0" lang="en-US" sz="2000" b="0" kern="0" i="0">
                <a:solidFill xmlns:manifest="urn:oasis:names:tc:opendocument:xmlns:manifest:1.0">
                  <a:srgbClr val="000000"/>
                </a:solidFill>
                <a:latin xmlns:manifest="urn:oasis:names:tc:opendocument:xmlns:manifest:1.0" charset="0" typeface="Arial"/>
              </a:rPr>
              <a:t>.</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1973 </a:t>
            </a:r>
            <a:r>
              <a:rPr smtClean="0" lang="en-US" sz="2000" b="1" kern="0" i="0">
                <a:solidFill xmlns:manifest="urn:oasis:names:tc:opendocument:xmlns:manifest:1.0">
                  <a:srgbClr val="000000"/>
                </a:solidFill>
                <a:latin xmlns:manifest="urn:oasis:names:tc:opendocument:xmlns:manifest:1.0" charset="0" typeface="Arial"/>
              </a:rPr>
              <a:t>Donald Perkins</a:t>
            </a:r>
            <a:r>
              <a:rPr smtClean="0" lang="en-US" sz="2000" b="0" kern="0" i="0">
                <a:solidFill xmlns:manifest="urn:oasis:names:tc:opendocument:xmlns:manifest:1.0">
                  <a:srgbClr val="000000"/>
                </a:solidFill>
                <a:latin xmlns:manifest="urn:oasis:names:tc:opendocument:xmlns:manifest:1.0" charset="0" typeface="Arial"/>
              </a:rPr>
              <a:t>, re-analyzes old CERN data,finds indications of </a:t>
            </a:r>
            <a:r>
              <a:rPr smtClean="0" lang="en-US" sz="2000" b="1" kern="0" i="0">
                <a:solidFill xmlns:manifest="urn:oasis:names:tc:opendocument:xmlns:manifest:1.0">
                  <a:srgbClr val="000080"/>
                </a:solidFill>
                <a:latin xmlns:manifest="urn:oasis:names:tc:opendocument:xmlns:manifest:1.0" charset="0" typeface="Arial"/>
              </a:rPr>
              <a:t>Z</a:t>
            </a:r>
            <a:r>
              <a:rPr smtClean="0" lang="en-US" sz="2000" baseline="33000" b="1" kern="0" i="0">
                <a:solidFill xmlns:manifest="urn:oasis:names:tc:opendocument:xmlns:manifest:1.0">
                  <a:srgbClr val="000080"/>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exchange.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1973 A quantum field theory of strong interaction - </a:t>
            </a:r>
            <a:r>
              <a:rPr smtClean="0" lang="en-US" sz="2000" b="1" kern="0" i="0">
                <a:solidFill xmlns:manifest="urn:oasis:names:tc:opendocument:xmlns:manifest:1.0">
                  <a:srgbClr val="000080"/>
                </a:solidFill>
                <a:latin xmlns:manifest="urn:oasis:names:tc:opendocument:xmlns:manifest:1.0" charset="0" typeface="Arial"/>
              </a:rPr>
              <a:t>quantum chromodynamics (QCD)</a:t>
            </a:r>
            <a:r>
              <a:rPr smtClean="0" lang="en-US" sz="2000" b="0" kern="0" i="0">
                <a:solidFill xmlns:manifest="urn:oasis:names:tc:opendocument:xmlns:manifest:1.0">
                  <a:srgbClr val="000000"/>
                </a:solidFill>
                <a:latin xmlns:manifest="urn:oasis:names:tc:opendocument:xmlns:manifest:1.0" charset="0" typeface="Arial"/>
              </a:rPr>
              <a:t>.</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a:t>
            </a:r>
          </a:p>
        </p:txBody>
      </p:sp>
      <p:sp>
        <p:nvSpPr>
          <p:cNvPr name="Title 1" id="4"/>
          <p:cNvSpPr>
            <a:spLocks noGrp="1"/>
          </p:cNvSpPr>
          <p:nvPr>
            <p:ph type="ctrTitle"/>
          </p:nvPr>
        </p:nvSpPr>
        <p:spPr>
          <a:xfrm xmlns:manifest="urn:oasis:names:tc:opendocument:xmlns:manifest:1.0">
            <a:off x="504000" y="94320"/>
            <a:ext cx="9071640" cy="79704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Timeline -Quarks</a:t>
            </a:r>
          </a:p>
        </p:txBody>
      </p:sp>
      <p:pic>
        <p:nvPicPr>
          <p:cNvPr id="5" name="Placeholder 3" descr="10000000000000F50000008537A41A48.png"/>
          <p:cNvPicPr>
            <a:picLocks noChangeAspect="1" noGrp="1"/>
          </p:cNvPicPr>
          <p:nvPr/>
        </p:nvPicPr>
        <p:blipFill>
          <a:blip r:embed="sl63Image4">
            <a:lum bright="0000" contrast="0000"/>
          </a:blip>
          <a:stretch>
            <a:fillRect/>
          </a:stretch>
        </p:blipFill>
        <p:spPr>
          <a:xfrm xmlns:manifest="urn:oasis:names:tc:opendocument:xmlns:manifest:1.0">
            <a:off x="7507800" y="5428800"/>
            <a:ext cx="2390400" cy="1297800"/>
          </a:xfrm>
          <a:prstGeom prst="rect">
            <a:avLst/>
          </a:prstGeom>
          <a:ln xmlns:meta="urn:oasis:names:tc:opendocument:xmlns:meta:1.0" w="0">
            <a:noFill/>
          </a:ln>
        </p:spPr>
      </p:pic>
      <p:pic>
        <p:nvPicPr>
          <p:cNvPr id="6" name="Placeholder 3" descr="10000000000001050000009AF2395DBF.png"/>
          <p:cNvPicPr>
            <a:picLocks noChangeAspect="1" noGrp="1"/>
          </p:cNvPicPr>
          <p:nvPr/>
        </p:nvPicPr>
        <p:blipFill>
          <a:blip r:embed="sl63Image5">
            <a:lum bright="0000" contrast="0000"/>
          </a:blip>
          <a:stretch>
            <a:fillRect/>
          </a:stretch>
        </p:blipFill>
        <p:spPr>
          <a:xfrm xmlns:manifest="urn:oasis:names:tc:opendocument:xmlns:manifest:1.0">
            <a:off x="196560" y="5391000"/>
            <a:ext cx="2546640" cy="1502640"/>
          </a:xfrm>
          <a:prstGeom prst="rect">
            <a:avLst/>
          </a:prstGeom>
          <a:ln xmlns:meta="urn:oasis:names:tc:opendocument:xmlns:meta:1.0" w="0">
            <a:noFill/>
          </a:ln>
        </p:spPr>
      </p:pic>
    </p:spTree>
  </p:cSld>
  <p:clrMapOvr>
    <a:masterClrMapping/>
  </p:clrMapOvr>
  <p:transition spd="med"/>
</p:sld>
</file>

<file path=ppt/slides/slide6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xmlns:meta="urn:oasis:names:tc:opendocument:xmlns:meta:1.0">
        <p:nvSpPr>
          <p:cNvPr id="3" name="TextBox 2"/>
          <p:cNvSpPr/>
          <p:nvPr/>
        </p:nvSpPr>
        <p:spPr>
          <a:xfrm xmlns:manifest="urn:oasis:names:tc:opendocument:xmlns:manifest:1.0">
            <a:off x="-22680" y="772200"/>
            <a:ext cx="10207080" cy="252540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1974 </a:t>
            </a:r>
            <a:r>
              <a:rPr smtClean="0" lang="en-US" sz="2000" b="1" kern="0" i="0">
                <a:solidFill xmlns:manifest="urn:oasis:names:tc:opendocument:xmlns:manifest:1.0">
                  <a:srgbClr val="000000"/>
                </a:solidFill>
                <a:latin xmlns:manifest="urn:oasis:names:tc:opendocument:xmlns:manifest:1.0" charset="0" typeface="Arial"/>
              </a:rPr>
              <a:t>Burton Richter</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Samuel Ting</a:t>
            </a:r>
            <a:r>
              <a:rPr smtClean="0" lang="en-US" sz="2000" b="0" kern="0" i="0">
                <a:solidFill xmlns:manifest="urn:oasis:names:tc:opendocument:xmlns:manifest:1.0">
                  <a:srgbClr val="000000"/>
                </a:solidFill>
                <a:latin xmlns:manifest="urn:oasis:names:tc:opendocument:xmlns:manifest:1.0" charset="0" typeface="Arial"/>
              </a:rPr>
              <a:t>, - “</a:t>
            </a:r>
            <a:r>
              <a:rPr smtClean="0" lang="en-US" sz="2000" b="1" kern="0" i="0">
                <a:solidFill xmlns:manifest="urn:oasis:names:tc:opendocument:xmlns:manifest:1.0">
                  <a:srgbClr val="000080"/>
                </a:solidFill>
                <a:latin xmlns:manifest="urn:oasis:names:tc:opendocument:xmlns:manifest:1.0" charset="0" typeface="Arial"/>
              </a:rPr>
              <a:t>J/psi</a:t>
            </a:r>
            <a:r>
              <a:rPr smtClean="0" lang="en-US" sz="2000" b="0" kern="0" i="0">
                <a:solidFill xmlns:manifest="urn:oasis:names:tc:opendocument:xmlns:manifest:1.0">
                  <a:srgbClr val="000000"/>
                </a:solidFill>
                <a:latin xmlns:manifest="urn:oasis:names:tc:opendocument:xmlns:manifest:1.0" charset="0" typeface="Arial"/>
              </a:rPr>
              <a:t>” particle, a charm-anticharm meson.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1976 </a:t>
            </a:r>
            <a:r>
              <a:rPr smtClean="0" lang="en-US" sz="2000" b="1" kern="0" i="0">
                <a:solidFill xmlns:manifest="urn:oasis:names:tc:opendocument:xmlns:manifest:1.0">
                  <a:srgbClr val="000000"/>
                </a:solidFill>
                <a:latin xmlns:manifest="urn:oasis:names:tc:opendocument:xmlns:manifest:1.0" charset="0" typeface="Arial"/>
              </a:rPr>
              <a:t>Gerson Goldhaber</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Francois Pierre</a:t>
            </a:r>
            <a:r>
              <a:rPr smtClean="0" lang="en-US" sz="2000" b="0" kern="0" i="0">
                <a:solidFill xmlns:manifest="urn:oasis:names:tc:opendocument:xmlns:manifest:1.0">
                  <a:srgbClr val="000000"/>
                </a:solidFill>
                <a:latin xmlns:manifest="urn:oasis:names:tc:opendocument:xmlns:manifest:1.0" charset="0" typeface="Arial"/>
              </a:rPr>
              <a:t> find the </a:t>
            </a:r>
            <a:r>
              <a:rPr smtClean="0" lang="en-US" sz="2000" b="1" kern="0" i="0">
                <a:solidFill xmlns:manifest="urn:oasis:names:tc:opendocument:xmlns:manifest:1.0">
                  <a:srgbClr val="000080"/>
                </a:solidFill>
                <a:latin xmlns:manifest="urn:oasis:names:tc:opendocument:xmlns:manifest:1.0" charset="0" typeface="Arial"/>
              </a:rPr>
              <a:t>D</a:t>
            </a:r>
            <a:r>
              <a:rPr smtClean="0" lang="en-US" sz="2000" baseline="58000" b="1" kern="0" i="0">
                <a:solidFill xmlns:manifest="urn:oasis:names:tc:opendocument:xmlns:manifest:1.0">
                  <a:srgbClr val="000080"/>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meson (anti-up and charm).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1976 The </a:t>
            </a:r>
            <a:r>
              <a:rPr smtClean="0" lang="en-US" sz="2000" b="1" kern="0" i="0">
                <a:solidFill xmlns:manifest="urn:oasis:names:tc:opendocument:xmlns:manifest:1.0">
                  <a:srgbClr val="000080"/>
                </a:solidFill>
                <a:latin xmlns:manifest="urn:oasis:names:tc:opendocument:xmlns:manifest:1.0" charset="0" typeface="Arial"/>
              </a:rPr>
              <a:t>tau</a:t>
            </a:r>
            <a:r>
              <a:rPr smtClean="0" lang="en-US" sz="2000" b="0" kern="0" i="0">
                <a:solidFill xmlns:manifest="urn:oasis:names:tc:opendocument:xmlns:manifest:1.0">
                  <a:srgbClr val="000000"/>
                </a:solidFill>
                <a:latin xmlns:manifest="urn:oasis:names:tc:opendocument:xmlns:manifest:1.0" charset="0" typeface="Arial"/>
              </a:rPr>
              <a:t> lepton is discovered by </a:t>
            </a:r>
            <a:r>
              <a:rPr smtClean="0" lang="en-US" sz="2000" b="1" kern="0" i="0">
                <a:solidFill xmlns:manifest="urn:oasis:names:tc:opendocument:xmlns:manifest:1.0">
                  <a:srgbClr val="000000"/>
                </a:solidFill>
                <a:latin xmlns:manifest="urn:oasis:names:tc:opendocument:xmlns:manifest:1.0" charset="0" typeface="Arial"/>
              </a:rPr>
              <a:t>Martin Perl</a:t>
            </a:r>
            <a:r>
              <a:rPr smtClean="0" lang="en-US" sz="2000" b="0" kern="0" i="0">
                <a:solidFill xmlns:manifest="urn:oasis:names:tc:opendocument:xmlns:manifest:1.0">
                  <a:srgbClr val="000000"/>
                </a:solidFill>
                <a:latin xmlns:manifest="urn:oasis:names:tc:opendocument:xmlns:manifest:1.0" charset="0" typeface="Arial"/>
              </a:rPr>
              <a:t> and collaborators at SLAC.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1977 </a:t>
            </a:r>
            <a:r>
              <a:rPr smtClean="0" lang="en-US" sz="2000" b="1" kern="0" i="0">
                <a:solidFill xmlns:manifest="urn:oasis:names:tc:opendocument:xmlns:manifest:1.0">
                  <a:srgbClr val="000000"/>
                </a:solidFill>
                <a:latin xmlns:manifest="urn:oasis:names:tc:opendocument:xmlns:manifest:1.0" charset="0" typeface="Arial"/>
              </a:rPr>
              <a:t>Leon Lederman</a:t>
            </a:r>
            <a:r>
              <a:rPr smtClean="0" lang="en-US" sz="2000" b="0" kern="0" i="0">
                <a:solidFill xmlns:manifest="urn:oasis:names:tc:opendocument:xmlns:manifest:1.0">
                  <a:srgbClr val="000000"/>
                </a:solidFill>
                <a:latin xmlns:manifest="urn:oasis:names:tc:opendocument:xmlns:manifest:1.0" charset="0" typeface="Arial"/>
              </a:rPr>
              <a:t> and his collaborators at Fermilab discover the </a:t>
            </a:r>
            <a:r>
              <a:rPr smtClean="0" lang="en-US" sz="2000" b="1" kern="0" i="0">
                <a:solidFill xmlns:manifest="urn:oasis:names:tc:opendocument:xmlns:manifest:1.0">
                  <a:srgbClr val="000080"/>
                </a:solidFill>
                <a:latin xmlns:manifest="urn:oasis:names:tc:opendocument:xmlns:manifest:1.0" charset="0" typeface="Arial"/>
              </a:rPr>
              <a:t>bottom </a:t>
            </a:r>
            <a:r>
              <a:rPr smtClean="0" lang="en-US" sz="2000" b="0" kern="0" i="0">
                <a:solidFill xmlns:manifest="urn:oasis:names:tc:opendocument:xmlns:manifest:1.0">
                  <a:srgbClr val="000000"/>
                </a:solidFill>
                <a:latin xmlns:manifest="urn:oasis:names:tc:opendocument:xmlns:manifest:1.0" charset="0" typeface="Arial"/>
              </a:rPr>
              <a:t>quark.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1978 </a:t>
            </a:r>
            <a:r>
              <a:rPr smtClean="0" lang="en-US" sz="2000" b="1" kern="0" i="0">
                <a:solidFill xmlns:manifest="urn:oasis:names:tc:opendocument:xmlns:manifest:1.0">
                  <a:srgbClr val="000000"/>
                </a:solidFill>
                <a:latin xmlns:manifest="urn:oasis:names:tc:opendocument:xmlns:manifest:1.0" charset="0" typeface="Arial"/>
              </a:rPr>
              <a:t>Charles Prescott</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Richard Taylor</a:t>
            </a:r>
            <a:r>
              <a:rPr smtClean="0" lang="en-US" sz="2000" b="0" kern="0" i="0">
                <a:solidFill xmlns:manifest="urn:oasis:names:tc:opendocument:xmlns:manifest:1.0">
                  <a:srgbClr val="000000"/>
                </a:solidFill>
                <a:latin xmlns:manifest="urn:oasis:names:tc:opendocument:xmlns:manifest:1.0" charset="0" typeface="Arial"/>
              </a:rPr>
              <a:t> observe a </a:t>
            </a:r>
            <a:r>
              <a:rPr smtClean="0" lang="en-US" sz="2000" b="1" kern="0" i="0">
                <a:solidFill xmlns:manifest="urn:oasis:names:tc:opendocument:xmlns:manifest:1.0">
                  <a:srgbClr val="000080"/>
                </a:solidFill>
                <a:latin xmlns:manifest="urn:oasis:names:tc:opendocument:xmlns:manifest:1.0" charset="0" typeface="Arial"/>
              </a:rPr>
              <a:t>Z</a:t>
            </a:r>
            <a:r>
              <a:rPr smtClean="0" lang="en-US" sz="2000" baseline="33000" b="1" kern="0" i="0">
                <a:solidFill xmlns:manifest="urn:oasis:names:tc:opendocument:xmlns:manifest:1.0">
                  <a:srgbClr val="000080"/>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mediated weak interaction </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1983 Find </a:t>
            </a:r>
            <a:r>
              <a:rPr smtClean="0" lang="en-US" sz="2000" b="1" kern="0" i="0">
                <a:solidFill xmlns:manifest="urn:oasis:names:tc:opendocument:xmlns:manifest:1.0">
                  <a:srgbClr val="000080"/>
                </a:solidFill>
                <a:latin xmlns:manifest="urn:oasis:names:tc:opendocument:xmlns:manifest:1.0" charset="0" typeface="Arial"/>
              </a:rPr>
              <a:t>W</a:t>
            </a:r>
            <a:r>
              <a:rPr smtClean="0" lang="en-US" sz="2000" baseline="33000" b="1" kern="0" i="0">
                <a:solidFill xmlns:manifest="urn:oasis:names:tc:opendocument:xmlns:manifest:1.0">
                  <a:srgbClr val="000080"/>
                </a:solidFill>
                <a:latin xmlns:manifest="urn:oasis:names:tc:opendocument:xmlns:manifest:1.0" charset="0" typeface="Arial"/>
              </a:rPr>
              <a:t>±</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ysClr val="windowText"/>
                </a:solidFill>
                <a:latin xmlns:manifest="urn:oasis:names:tc:opendocument:xmlns:manifest:1.0" charset="0" typeface="Arial"/>
              </a:rPr>
              <a:t>Z</a:t>
            </a:r>
            <a:r>
              <a:rPr smtClean="0" lang="en-US" sz="2000" baseline="33000" b="1" kern="0" i="0">
                <a:solidFill xmlns:manifest="urn:oasis:names:tc:opendocument:xmlns:manifest:1.0">
                  <a:sysClr val="windowText"/>
                </a:solidFill>
                <a:latin xmlns:manifest="urn:oasis:names:tc:opendocument:xmlns:manifest:1.0" charset="0" typeface="Arial"/>
              </a:rPr>
              <a:t>0</a:t>
            </a:r>
            <a:r>
              <a:rPr smtClean="0" lang="en-US" sz="2000" b="0" kern="0" i="0">
                <a:solidFill xmlns:manifest="urn:oasis:names:tc:opendocument:xmlns:manifest:1.0">
                  <a:srgbClr val="000000"/>
                </a:solidFill>
                <a:latin xmlns:manifest="urn:oasis:names:tc:opendocument:xmlns:manifest:1.0" charset="0" typeface="Arial"/>
              </a:rPr>
              <a:t> intermediate bosons using the CERN synchrotron </a:t>
            </a:r>
            <a:r>
              <a:rPr smtClean="0" lang="en-US" sz="2000" b="0" kern="0" i="0">
                <a:solidFill xmlns:manifest="urn:oasis:names:tc:opendocument:xmlns:manifest:1.0">
                  <a:srgbClr val="000000"/>
                </a:solidFill>
                <a:latin xmlns:manifest="urn:oasis:names:tc:opendocument:xmlns:manifest:1.0" charset="0" typeface="Arial"/>
              </a:rPr>
              <a:t/>
            </a:r>
            <a:br xmlns:manifest="urn:oasis:names:tc:opendocument:xmlns:manifest:1.0">
              <a:rPr smtClean="0" lang="en-US" sz="2000">
                <a:solidFill>
                  <a:srgbClr val="000000"/>
                </a:solidFill>
              </a:rPr>
            </a:br>
            <a:r>
              <a:rPr smtClean="0" lang="en-US" sz="2000" b="0" kern="0" i="0">
                <a:solidFill xmlns:manifest="urn:oasis:names:tc:opendocument:xmlns:manifest:1.0">
                  <a:srgbClr val="000000"/>
                </a:solidFill>
                <a:latin xmlns:manifest="urn:oasis:names:tc:opendocument:xmlns:manifest:1.0" charset="0" typeface="Arial"/>
              </a:rPr>
              <a:t>         using p and anti-p techniques of </a:t>
            </a:r>
            <a:r>
              <a:rPr smtClean="0" lang="en-US" sz="2000" b="1" kern="0" i="0">
                <a:solidFill xmlns:manifest="urn:oasis:names:tc:opendocument:xmlns:manifest:1.0">
                  <a:srgbClr val="000000"/>
                </a:solidFill>
                <a:latin xmlns:manifest="urn:oasis:names:tc:opendocument:xmlns:manifest:1.0" charset="0" typeface="Arial"/>
              </a:rPr>
              <a:t>Carlo Rubbia</a:t>
            </a:r>
            <a:r>
              <a:rPr smtClean="0" lang="en-US" sz="2000" b="0" kern="0" i="0">
                <a:solidFill xmlns:manifest="urn:oasis:names:tc:opendocument:xmlns:manifest:1.0">
                  <a:srgbClr val="000000"/>
                </a:solidFill>
                <a:latin xmlns:manifest="urn:oasis:names:tc:opendocument:xmlns:manifest:1.0" charset="0" typeface="Arial"/>
              </a:rPr>
              <a:t> and </a:t>
            </a:r>
            <a:r>
              <a:rPr smtClean="0" lang="en-US" sz="2000" b="1" kern="0" i="0">
                <a:solidFill xmlns:manifest="urn:oasis:names:tc:opendocument:xmlns:manifest:1.0">
                  <a:srgbClr val="000000"/>
                </a:solidFill>
                <a:latin xmlns:manifest="urn:oasis:names:tc:opendocument:xmlns:manifest:1.0" charset="0" typeface="Arial"/>
              </a:rPr>
              <a:t>Simon Van der Meer</a:t>
            </a:r>
          </a:p>
          <a:p>
            <a:pPr xmlns:manifest="urn:oasis:names:tc:opendocument:xmlns:manifest:1.0" indent="0" marL="0">
              <a:spcBef>
                <a:spcPts val="0"/>
              </a:spcBef>
              <a:spcAft>
                <a:spcPts val="0"/>
              </a:spcAft>
              <a:buNone/>
              <a:tabLst/>
            </a:pPr>
            <a:r>
              <a:rPr smtClean="0" lang="en-US" sz="2000" b="0" kern="0" i="0">
                <a:solidFill xmlns:manifest="urn:oasis:names:tc:opendocument:xmlns:manifest:1.0">
                  <a:srgbClr val="000000"/>
                </a:solidFill>
                <a:latin xmlns:manifest="urn:oasis:names:tc:opendocument:xmlns:manifest:1.0" charset="0" typeface="Arial"/>
              </a:rPr>
              <a:t>1995 The </a:t>
            </a:r>
            <a:r>
              <a:rPr smtClean="0" lang="en-US" sz="2000" b="1" kern="0" i="0">
                <a:solidFill xmlns:manifest="urn:oasis:names:tc:opendocument:xmlns:manifest:1.0">
                  <a:srgbClr val="000080"/>
                </a:solidFill>
                <a:latin xmlns:manifest="urn:oasis:names:tc:opendocument:xmlns:manifest:1.0" charset="0" typeface="Arial"/>
              </a:rPr>
              <a:t>top</a:t>
            </a:r>
            <a:r>
              <a:rPr smtClean="0" lang="en-US" sz="2000" b="0" kern="0" i="0">
                <a:solidFill xmlns:manifest="urn:oasis:names:tc:opendocument:xmlns:manifest:1.0">
                  <a:srgbClr val="000000"/>
                </a:solidFill>
                <a:latin xmlns:manifest="urn:oasis:names:tc:opendocument:xmlns:manifest:1.0" charset="0" typeface="Arial"/>
              </a:rPr>
              <a:t> quark found at the unexpected mass of 175 GeV</a:t>
            </a:r>
          </a:p>
        </p:txBody>
      </p:sp>
      <p:sp>
        <p:nvSpPr>
          <p:cNvPr name="Title 1" id="4"/>
          <p:cNvSpPr>
            <a:spLocks noGrp="1"/>
          </p:cNvSpPr>
          <p:nvPr>
            <p:ph type="ctrTitle"/>
          </p:nvPr>
        </p:nvSpPr>
        <p:spPr>
          <a:xfrm xmlns:manifest="urn:oasis:names:tc:opendocument:xmlns:manifest:1.0">
            <a:off x="504360" y="21960"/>
            <a:ext cx="9071640" cy="79704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Timeline - Standard Model</a:t>
            </a:r>
          </a:p>
        </p:txBody>
      </p:sp>
      <p:pic>
        <p:nvPicPr>
          <p:cNvPr id="5" name="Placeholder 3" descr="100000000000018700000153A7D68736.png"/>
          <p:cNvPicPr>
            <a:picLocks noChangeAspect="1" noGrp="1"/>
          </p:cNvPicPr>
          <p:nvPr/>
        </p:nvPicPr>
        <p:blipFill>
          <a:blip r:embed="sl64Image4">
            <a:lum bright="0000" contrast="0000"/>
          </a:blip>
          <a:stretch>
            <a:fillRect/>
          </a:stretch>
        </p:blipFill>
        <p:spPr>
          <a:xfrm xmlns:manifest="urn:oasis:names:tc:opendocument:xmlns:manifest:1.0">
            <a:off x="0" y="3618360"/>
            <a:ext cx="3724200" cy="3228840"/>
          </a:xfrm>
          <a:prstGeom prst="rect">
            <a:avLst/>
          </a:prstGeom>
          <a:ln xmlns:meta="urn:oasis:names:tc:opendocument:xmlns:meta:1.0" w="0">
            <a:noFill/>
          </a:ln>
        </p:spPr>
      </p:pic>
      <p:pic>
        <p:nvPicPr>
          <p:cNvPr id="6" name="Placeholder 3" descr="1000000000000187000001516ABEBFC4.png"/>
          <p:cNvPicPr>
            <a:picLocks noChangeAspect="1" noGrp="1"/>
          </p:cNvPicPr>
          <p:nvPr/>
        </p:nvPicPr>
        <p:blipFill>
          <a:blip r:embed="sl64Image5">
            <a:lum bright="0000" contrast="0000"/>
          </a:blip>
          <a:stretch>
            <a:fillRect/>
          </a:stretch>
        </p:blipFill>
        <p:spPr>
          <a:xfrm xmlns:manifest="urn:oasis:names:tc:opendocument:xmlns:manifest:1.0">
            <a:off x="6352200" y="3610800"/>
            <a:ext cx="3724200" cy="3209760"/>
          </a:xfrm>
          <a:prstGeom prst="rect">
            <a:avLst/>
          </a:prstGeom>
          <a:ln xmlns:meta="urn:oasis:names:tc:opendocument:xmlns:meta:1.0" w="0">
            <a:noFill/>
          </a:ln>
        </p:spPr>
      </p:pic>
      <p:pic>
        <p:nvPicPr>
          <p:cNvPr id="7" name="Placeholder 3" descr="1000000000000143000001A8E8009414.png"/>
          <p:cNvPicPr>
            <a:picLocks noChangeAspect="1" noGrp="1"/>
          </p:cNvPicPr>
          <p:nvPr/>
        </p:nvPicPr>
        <p:blipFill>
          <a:blip r:embed="sl64Image6">
            <a:lum bright="0000" contrast="0000"/>
          </a:blip>
          <a:stretch>
            <a:fillRect/>
          </a:stretch>
        </p:blipFill>
        <p:spPr>
          <a:xfrm xmlns:manifest="urn:oasis:names:tc:opendocument:xmlns:manifest:1.0">
            <a:off x="3629880" y="2984760"/>
            <a:ext cx="2796120" cy="3798360"/>
          </a:xfrm>
          <a:prstGeom prst="rect">
            <a:avLst/>
          </a:prstGeom>
          <a:ln xmlns:meta="urn:oasis:names:tc:opendocument:xmlns:meta:1.0" w="0">
            <a:noFill/>
          </a:ln>
        </p:spPr>
      </p:pic>
    </p:spTree>
  </p:cSld>
  <p:clrMapOvr>
    <a:masterClrMapping/>
  </p:clrMapOvr>
  <p:transition spd="med"/>
</p:sld>
</file>

<file path=ppt/slides/slide6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0EF0000012C50415C6F.png"/>
          <p:cNvPicPr>
            <a:picLocks noChangeAspect="1" noGrp="1"/>
          </p:cNvPicPr>
          <p:nvPr/>
        </p:nvPicPr>
        <p:blipFill>
          <a:blip r:embed="sl65Image2">
            <a:lum bright="0000" contrast="0000"/>
          </a:blip>
          <a:stretch>
            <a:fillRect/>
          </a:stretch>
        </p:blipFill>
        <p:spPr>
          <a:xfrm xmlns:manifest="urn:oasis:names:tc:opendocument:xmlns:manifest:1.0">
            <a:off x="397800" y="1334160"/>
            <a:ext cx="4572000" cy="5257800"/>
          </a:xfrm>
          <a:prstGeom prst="rect">
            <a:avLst/>
          </a:prstGeom>
          <a:ln xmlns:meta="urn:oasis:names:tc:opendocument:xmlns:meta:1.0" w="0">
            <a:noFill/>
          </a:ln>
        </p:spPr>
      </p:pic>
      <p:pic>
        <p:nvPicPr>
          <p:cNvPr id="4" name="Placeholder 3" descr="10000000000001DC000000A4E4CE47C6.png"/>
          <p:cNvPicPr>
            <a:picLocks noChangeAspect="1" noGrp="1"/>
          </p:cNvPicPr>
          <p:nvPr/>
        </p:nvPicPr>
        <p:blipFill>
          <a:blip r:embed="sl65Image3">
            <a:lum bright="0000" contrast="0000"/>
          </a:blip>
          <a:stretch>
            <a:fillRect/>
          </a:stretch>
        </p:blipFill>
        <p:spPr>
          <a:xfrm xmlns:manifest="urn:oasis:names:tc:opendocument:xmlns:manifest:1.0">
            <a:off x="5414400" y="2768760"/>
            <a:ext cx="4415400" cy="1828800"/>
          </a:xfrm>
          <a:prstGeom prst="rect">
            <a:avLst/>
          </a:prstGeom>
          <a:ln xmlns:meta="urn:oasis:names:tc:opendocument:xmlns:meta:1.0" w="0">
            <a:noFill/>
          </a:ln>
        </p:spPr>
      </p:pic>
      <p:pic>
        <p:nvPicPr>
          <p:cNvPr id="5" name="Placeholder 3" descr="100000000000019A0000008F7F5B3747.png"/>
          <p:cNvPicPr>
            <a:picLocks noChangeAspect="1" noGrp="1"/>
          </p:cNvPicPr>
          <p:nvPr/>
        </p:nvPicPr>
        <p:blipFill>
          <a:blip r:embed="sl65Image4">
            <a:lum bright="0000" contrast="0000"/>
          </a:blip>
          <a:stretch>
            <a:fillRect/>
          </a:stretch>
        </p:blipFill>
        <p:spPr>
          <a:xfrm xmlns:manifest="urn:oasis:names:tc:opendocument:xmlns:manifest:1.0">
            <a:off x="5450400" y="4826160"/>
            <a:ext cx="4379400" cy="1800360"/>
          </a:xfrm>
          <a:prstGeom prst="rect">
            <a:avLst/>
          </a:prstGeom>
          <a:ln xmlns:meta="urn:oasis:names:tc:opendocument:xmlns:meta:1.0" w="0">
            <a:noFill/>
          </a:ln>
        </p:spPr>
      </p:pic>
      <p:sp>
        <p:nvSpPr>
          <p:cNvPr name="Title 1" id="6"/>
          <p:cNvSpPr>
            <a:spLocks noGrp="1"/>
          </p:cNvSpPr>
          <p:nvPr>
            <p:ph type="ctrTitle"/>
          </p:nvPr>
        </p:nvSpPr>
        <p:spPr>
          <a:xfrm xmlns:manifest="urn:oasis:names:tc:opendocument:xmlns:manifest:1.0">
            <a:off x="503640" y="0"/>
            <a:ext cx="9071640" cy="11721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Quarks and Leptons </a:t>
            </a:r>
          </a:p>
        </p:txBody>
      </p:sp>
      <p:sp xmlns:meta="urn:oasis:names:tc:opendocument:xmlns:meta:1.0">
        <p:nvSpPr>
          <p:cNvPr id="7" name="TextBox 6"/>
          <p:cNvSpPr/>
          <p:nvPr/>
        </p:nvSpPr>
        <p:spPr>
          <a:xfrm xmlns:manifest="urn:oasis:names:tc:opendocument:xmlns:manifest:1.0">
            <a:off x="5898240" y="939960"/>
            <a:ext cx="2965320" cy="187992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None/>
              <a:tabLst/>
            </a:pPr>
            <a:r>
              <a:rPr smtClean="0" lang="en-US" sz="2800" b="0" kern="0" i="0">
                <a:solidFill xmlns:manifest="urn:oasis:names:tc:opendocument:xmlns:manifest:1.0">
                  <a:sysClr val="windowText"/>
                </a:solidFill>
                <a:latin xmlns:manifest="urn:oasis:names:tc:opendocument:xmlns:manifest:1.0" charset="0" typeface="Arial"/>
              </a:rPr>
              <a:t>Neutron - udd</a:t>
            </a:r>
          </a:p>
          <a:p>
            <a:pPr xmlns:manifest="urn:oasis:names:tc:opendocument:xmlns:manifest:1.0" indent="0" marL="0">
              <a:spcBef>
                <a:spcPts val="0"/>
              </a:spcBef>
              <a:spcAft>
                <a:spcPts val="0"/>
              </a:spcAft>
              <a:buNone/>
              <a:tabLst/>
            </a:pPr>
            <a:r>
              <a:rPr smtClean="0" lang="en-US" sz="2800" b="0" kern="0" i="0">
                <a:solidFill xmlns:manifest="urn:oasis:names:tc:opendocument:xmlns:manifest:1.0">
                  <a:sysClr val="windowText"/>
                </a:solidFill>
                <a:latin xmlns:manifest="urn:oasis:names:tc:opendocument:xmlns:manifest:1.0" charset="0" typeface="Arial"/>
              </a:rPr>
              <a:t>Proton   - uud</a:t>
            </a:r>
            <a:r>
              <a:rPr smtClean="0" lang="en-US" sz="2800" b="0" kern="0" i="0">
                <a:solidFill xmlns:manifest="urn:oasis:names:tc:opendocument:xmlns:manifest:1.0">
                  <a:sysClr val="windowText"/>
                </a:solidFill>
                <a:latin xmlns:manifest="urn:oasis:names:tc:opendocument:xmlns:manifest:1.0" charset="0" typeface="Arial"/>
              </a:rPr>
              <a:t/>
            </a:r>
            <a:br xmlns:manifest="urn:oasis:names:tc:opendocument:xmlns:manifest:1.0">
              <a:rPr smtClean="0" lang="en-US" sz="2800"/>
            </a:br>
            <a:endParaRPr smtClean="0" lang="en-US" sz="2800" b="0" kern="0" i="0">
              <a:solidFill xmlns:manifest="urn:oasis:names:tc:opendocument:xmlns:manifest:1.0">
                <a:sysClr val="windowText"/>
              </a:solidFill>
              <a:latin xmlns:manifest="urn:oasis:names:tc:opendocument:xmlns:manifest:1.0" charset="0" typeface="Arial"/>
            </a:endParaRPr>
          </a:p>
          <a:p>
            <a:pPr xmlns:manifest="urn:oasis:names:tc:opendocument:xmlns:manifest:1.0" indent="0" marL="0">
              <a:spcBef>
                <a:spcPts val="0"/>
              </a:spcBef>
              <a:spcAft>
                <a:spcPts val="0"/>
              </a:spcAft>
              <a:buNone/>
              <a:tabLst/>
            </a:pPr>
            <a:r>
              <a:rPr smtClean="0" lang="en-US" sz="3200" b="1" kern="0" i="0">
                <a:solidFill xmlns:manifest="urn:oasis:names:tc:opendocument:xmlns:manifest:1.0">
                  <a:sysClr val="windowText"/>
                </a:solidFill>
                <a:latin xmlns:manifest="urn:oasis:names:tc:opendocument:xmlns:manifest:1.0" charset="0" typeface="Arial"/>
              </a:rPr>
              <a:t>n =&gt; p + e</a:t>
            </a:r>
            <a:r>
              <a:rPr smtClean="0" lang="en-US" sz="3200" baseline="58000" b="1" kern="0" i="0">
                <a:solidFill xmlns:manifest="urn:oasis:names:tc:opendocument:xmlns:manifest:1.0">
                  <a:sysClr val="windowText"/>
                </a:solidFill>
                <a:latin xmlns:manifest="urn:oasis:names:tc:opendocument:xmlns:manifest:1.0" charset="0" typeface="Arial"/>
              </a:rPr>
              <a:t>-</a:t>
            </a:r>
            <a:r>
              <a:rPr smtClean="0" lang="en-US" sz="3200" b="1" kern="0" i="0">
                <a:solidFill xmlns:manifest="urn:oasis:names:tc:opendocument:xmlns:manifest:1.0">
                  <a:sysClr val="windowText"/>
                </a:solidFill>
                <a:latin xmlns:manifest="urn:oasis:names:tc:opendocument:xmlns:manifest:1.0" charset="0" typeface="Arial"/>
              </a:rPr>
              <a:t> + </a:t>
            </a:r>
            <a:r>
              <a:rPr smtClean="0" lang="en-US" sz="3200" b="1" kern="0" i="0" u="sng">
                <a:solidFill xmlns:manifest="urn:oasis:names:tc:opendocument:xmlns:manifest:1.0">
                  <a:sysClr val="windowText"/>
                </a:solidFill>
                <a:latin xmlns:manifest="urn:oasis:names:tc:opendocument:xmlns:manifest:1.0" charset="0" typeface="Arial"/>
              </a:rPr>
              <a:t>v</a:t>
            </a:r>
            <a:r>
              <a:rPr smtClean="0" lang="en-US" sz="3200" baseline="-58000" b="1" kern="0" i="0">
                <a:solidFill xmlns:manifest="urn:oasis:names:tc:opendocument:xmlns:manifest:1.0">
                  <a:sysClr val="windowText"/>
                </a:solidFill>
                <a:latin xmlns:manifest="urn:oasis:names:tc:opendocument:xmlns:manifest:1.0" charset="0" typeface="Arial"/>
              </a:rPr>
              <a:t>e</a:t>
            </a:r>
          </a:p>
        </p:txBody>
      </p:sp>
    </p:spTree>
  </p:cSld>
  <p:clrMapOvr>
    <a:masterClrMapping/>
  </p:clrMapOvr>
  <p:transition spd="med"/>
</p:sld>
</file>

<file path=ppt/slides/slide6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subTitle 1" id="3"/>
          <p:cNvSpPr>
            <a:spLocks noGrp="1"/>
          </p:cNvSpPr>
          <p:nvPr>
            <p:ph type="subTitle" idx="1"/>
          </p:nvPr>
        </p:nvSpPr>
        <p:spPr>
          <a:xfrm xmlns:manifest="urn:oasis:names:tc:opendocument:xmlns:manifest:1.0">
            <a:off x="503640" y="5029200"/>
            <a:ext cx="9068760" cy="16858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lvl="1" indent="-216000" algn="ctr" marL="432000">
              <a:buNone/>
              <a:tabLst/>
            </a:pPr>
            <a:r xmlns:manifest="urn:oasis:names:tc:opendocument:xmlns:manifest:1.0">
              <a:rPr smtClean="0" lang="en-US" sz="3200" b="0" kern="0" i="0">
                <a:solidFill>
                  <a:sysClr val="windowText"/>
                </a:solidFill>
                <a:latin charset="0" typeface="Arial"/>
              </a:rPr>
              <a:t>The New Cosmology</a:t>
            </a:r>
          </a:p>
        </p:txBody>
      </p:sp>
      <p:pic>
        <p:nvPicPr>
          <p:cNvPr id="4" name="Placeholder 3" descr="100000000000032000000215ED48E6DF.png"/>
          <p:cNvPicPr>
            <a:picLocks noChangeAspect="1" noGrp="1"/>
          </p:cNvPicPr>
          <p:nvPr/>
        </p:nvPicPr>
        <p:blipFill>
          <a:blip r:embed="sl66Image3">
            <a:lum bright="0000" contrast="0000"/>
          </a:blip>
          <a:stretch>
            <a:fillRect/>
          </a:stretch>
        </p:blipFill>
        <p:spPr>
          <a:xfrm xmlns:manifest="urn:oasis:names:tc:opendocument:xmlns:manifest:1.0">
            <a:off x="1223640" y="457200"/>
            <a:ext cx="7619760" cy="5076360"/>
          </a:xfrm>
          <a:prstGeom prst="rect">
            <a:avLst/>
          </a:prstGeom>
          <a:ln xmlns:meta="urn:oasis:names:tc:opendocument:xmlns:meta:1.0" w="0">
            <a:noFill/>
          </a:ln>
        </p:spPr>
      </p:pic>
    </p:spTree>
  </p:cSld>
  <p:clrMapOvr>
    <a:masterClrMapping/>
  </p:clrMapOvr>
  <p:transition spd="med"/>
</p:sld>
</file>

<file path=ppt/slides/slide6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4968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Galaxies</a:t>
            </a:r>
          </a:p>
        </p:txBody>
      </p:sp>
      <p:sp>
        <p:nvSpPr>
          <p:cNvPr name="Content Placeholder 2" id="4"/>
          <p:cNvSpPr>
            <a:spLocks noGrp="1"/>
          </p:cNvSpPr>
          <p:nvPr>
            <p:ph type="body" idx="1"/>
          </p:nvPr>
        </p:nvSpPr>
        <p:spPr>
          <a:xfrm xmlns:manifest="urn:oasis:names:tc:opendocument:xmlns:manifest:1.0">
            <a:off x="503640" y="941400"/>
            <a:ext cx="5897160" cy="32598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a:t>Stars mostly at center</a:t>
            </a:r>
          </a:p>
          <a:p>
            <a:pPr xmlns:manifest="urn:oasis:names:tc:opendocument:xmlns:manifest:1.0" indent="-324000" marL="432000">
              <a:buClrTx/>
              <a:buBlip>
                <a:blip r:embed="buImageL232ID1EYSBG"/>
              </a:buBlip>
              <a:tabLst/>
            </a:pPr>
            <a:r xmlns:manifest="urn:oasis:names:tc:opendocument:xmlns:manifest:1.0">
              <a:rPr smtClean="0" lang="en-US"/>
              <a:t>Circling center</a:t>
            </a:r>
          </a:p>
          <a:p>
            <a:pPr xmlns:manifest="urn:oasis:names:tc:opendocument:xmlns:manifest:1.0" indent="-324000" marL="432000">
              <a:buClrTx/>
              <a:buBlip>
                <a:blip r:embed="buImageL233ID1EYSBG"/>
              </a:buBlip>
              <a:tabLst/>
            </a:pPr>
            <a:r xmlns:manifest="urn:oasis:names:tc:opendocument:xmlns:manifest:1.0">
              <a:rPr smtClean="0" lang="en-US"/>
              <a:t>Orbital speed greater at center</a:t>
            </a:r>
          </a:p>
          <a:p>
            <a:pPr xmlns:manifest="urn:oasis:names:tc:opendocument:xmlns:manifest:1.0" indent="-324000" marL="432000">
              <a:buClrTx/>
              <a:buBlip>
                <a:blip r:embed="buImageL234ID1EYSBG"/>
              </a:buBlip>
              <a:tabLst/>
            </a:pPr>
            <a:r xmlns:manifest="urn:oasis:names:tc:opendocument:xmlns:manifest:1.0">
              <a:rPr smtClean="0" lang="en-US"/>
              <a:t>Speed vs distance decreases</a:t>
            </a:r>
          </a:p>
        </p:txBody>
      </p:sp>
      <p:pic>
        <p:nvPicPr>
          <p:cNvPr id="5" name="Placeholder 3" descr="100000000000029D00000174E430FFC5.png"/>
          <p:cNvPicPr>
            <a:picLocks noChangeAspect="1" noGrp="1"/>
          </p:cNvPicPr>
          <p:nvPr/>
        </p:nvPicPr>
        <p:blipFill>
          <a:blip r:embed="sl67Image4">
            <a:lum bright="0000" contrast="0000"/>
          </a:blip>
          <a:stretch>
            <a:fillRect/>
          </a:stretch>
        </p:blipFill>
        <p:spPr>
          <a:xfrm xmlns:manifest="urn:oasis:names:tc:opendocument:xmlns:manifest:1.0">
            <a:off x="2566800" y="4269600"/>
            <a:ext cx="5257800" cy="2514600"/>
          </a:xfrm>
          <a:prstGeom prst="rect">
            <a:avLst/>
          </a:prstGeom>
          <a:ln xmlns:meta="urn:oasis:names:tc:opendocument:xmlns:meta:1.0" w="0">
            <a:noFill/>
          </a:ln>
        </p:spPr>
      </p:pic>
    </p:spTree>
  </p:cSld>
  <p:clrMapOvr>
    <a:masterClrMapping/>
  </p:clrMapOvr>
  <p:transition spd="med"/>
</p:sld>
</file>

<file path=ppt/slides/slide6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13068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Dark Matter</a:t>
            </a:r>
          </a:p>
        </p:txBody>
      </p:sp>
      <p:pic>
        <p:nvPicPr>
          <p:cNvPr id="4" name="Placeholder 3" descr="1000000000000158000000FF039C2F44.png"/>
          <p:cNvPicPr>
            <a:picLocks noChangeAspect="1" noGrp="1"/>
          </p:cNvPicPr>
          <p:nvPr/>
        </p:nvPicPr>
        <p:blipFill>
          <a:blip r:embed="sl68Image3">
            <a:lum bright="0000" contrast="0000"/>
          </a:blip>
          <a:stretch>
            <a:fillRect/>
          </a:stretch>
        </p:blipFill>
        <p:spPr>
          <a:xfrm xmlns:manifest="urn:oasis:names:tc:opendocument:xmlns:manifest:1.0">
            <a:off x="336600" y="1133280"/>
            <a:ext cx="3276720" cy="2428920"/>
          </a:xfrm>
          <a:prstGeom prst="rect">
            <a:avLst/>
          </a:prstGeom>
          <a:ln xmlns:meta="urn:oasis:names:tc:opendocument:xmlns:meta:1.0" w="0">
            <a:noFill/>
          </a:ln>
        </p:spPr>
      </p:pic>
      <p:pic>
        <p:nvPicPr>
          <p:cNvPr id="5" name="Placeholder 3" descr="10000000000000C8000000C84D8BA362.png"/>
          <p:cNvPicPr>
            <a:picLocks noChangeAspect="1" noGrp="1"/>
          </p:cNvPicPr>
          <p:nvPr/>
        </p:nvPicPr>
        <p:blipFill>
          <a:blip r:embed="sl68Image4">
            <a:lum bright="0000" contrast="0000"/>
          </a:blip>
          <a:stretch>
            <a:fillRect/>
          </a:stretch>
        </p:blipFill>
        <p:spPr>
          <a:xfrm xmlns:manifest="urn:oasis:names:tc:opendocument:xmlns:manifest:1.0">
            <a:off x="8032680" y="116280"/>
            <a:ext cx="1905120" cy="1905120"/>
          </a:xfrm>
          <a:prstGeom prst="rect">
            <a:avLst/>
          </a:prstGeom>
          <a:ln xmlns:meta="urn:oasis:names:tc:opendocument:xmlns:meta:1.0" w="0">
            <a:noFill/>
          </a:ln>
        </p:spPr>
      </p:pic>
      <p:sp>
        <p:nvSpPr>
          <p:cNvPr name="Content Placeholder 2" id="6"/>
          <p:cNvSpPr>
            <a:spLocks noGrp="1"/>
          </p:cNvSpPr>
          <p:nvPr>
            <p:ph type="body" idx="1"/>
          </p:nvPr>
        </p:nvSpPr>
        <p:spPr>
          <a:xfrm xmlns:manifest="urn:oasis:names:tc:opendocument:xmlns:manifest:1.0">
            <a:off x="3837600" y="1621800"/>
            <a:ext cx="6172200" cy="45831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51ID1EYSBG"/>
              </a:buBlip>
              <a:tabLst/>
            </a:pPr>
            <a:r xmlns:manifest="urn:oasis:names:tc:opendocument:xmlns:manifest:1.0">
              <a:rPr smtClean="0" lang="en-US" sz="2400"/>
              <a:t>Fritz Zwicky, 1933</a:t>
            </a:r>
          </a:p>
          <a:p>
            <a:pPr xmlns:manifest="urn:oasis:names:tc:opendocument:xmlns:manifest:1.0" lvl="1" indent="-288000" marL="864000">
              <a:buClrTx/>
              <a:buBlip>
                <a:blip r:embed="buImageL252ID1EYSBG"/>
              </a:buBlip>
              <a:tabLst/>
            </a:pPr>
            <a:r xmlns:manifest="urn:oasis:names:tc:opendocument:xmlns:manifest:1.0">
              <a:rPr smtClean="0" lang="en-US" sz="2400"/>
              <a:t>Coma Cluster – galaxies moving too fast!</a:t>
            </a:r>
          </a:p>
          <a:p>
            <a:pPr xmlns:manifest="urn:oasis:names:tc:opendocument:xmlns:manifest:1.0" lvl="1" indent="-288000" marL="864000">
              <a:buClrTx/>
              <a:buBlip>
                <a:blip r:embed="buImageL253ID1EYSBG"/>
              </a:buBlip>
              <a:tabLst/>
            </a:pPr>
            <a:r xmlns:manifest="urn:oasis:names:tc:opendocument:xmlns:manifest:1.0">
              <a:rPr smtClean="0" lang="en-US" sz="2400"/>
              <a:t>Mass 100x too little</a:t>
            </a:r>
          </a:p>
          <a:p>
            <a:pPr xmlns:manifest="urn:oasis:names:tc:opendocument:xmlns:manifest:1.0" lvl="1" indent="-288000" marL="864000">
              <a:buClrTx/>
              <a:buBlip>
                <a:blip r:embed="buImageL254ID1EYSBG"/>
              </a:buBlip>
              <a:tabLst/>
            </a:pPr>
            <a:r xmlns:manifest="urn:oasis:names:tc:opendocument:xmlns:manifest:1.0">
              <a:rPr smtClean="0" lang="en-US" sz="2400"/>
              <a:t>Must be </a:t>
            </a:r>
            <a:r xmlns:manifest="urn:oasis:names:tc:opendocument:xmlns:manifest:1.0">
              <a:rPr smtClean="0" lang="en-US" sz="2400" i="1"/>
              <a:t>dark matter </a:t>
            </a:r>
          </a:p>
          <a:p>
            <a:pPr xmlns:manifest="urn:oasis:names:tc:opendocument:xmlns:manifest:1.0" indent="-324000" marL="432000">
              <a:buClrTx/>
              <a:buBlip>
                <a:blip r:embed="buImageL255ID1EYSBG"/>
              </a:buBlip>
              <a:tabLst/>
            </a:pPr>
            <a:r xmlns:manifest="urn:oasis:names:tc:opendocument:xmlns:manifest:1.0">
              <a:rPr smtClean="0" lang="en-US" sz="2400" i="0"/>
              <a:t>Vera Rubin &amp; Kent Ford, 1970 M31 </a:t>
            </a:r>
            <a:r xmlns:manifest="urn:oasis:names:tc:opendocument:xmlns:manifest:1.0">
              <a:rPr smtClean="0" lang="en-US" sz="2400" i="0"/>
              <a:t/>
            </a:r>
            <a:br xmlns:manifest="urn:oasis:names:tc:opendocument:xmlns:manifest:1.0">
              <a:rPr smtClean="0" lang="en-US" sz="2400" i="0"/>
            </a:br>
            <a:r xmlns:manifest="urn:oasis:names:tc:opendocument:xmlns:manifest:1.0">
              <a:rPr smtClean="0" lang="en-US" sz="2400" i="0"/>
              <a:t>         Dark Halos</a:t>
            </a:r>
          </a:p>
          <a:p>
            <a:pPr xmlns:manifest="urn:oasis:names:tc:opendocument:xmlns:manifest:1.0" indent="-324000" marL="432000">
              <a:buClrTx/>
              <a:buBlip>
                <a:blip r:embed="buImageL256ID1EYSBG"/>
              </a:buBlip>
              <a:tabLst/>
            </a:pPr>
            <a:r xmlns:manifest="urn:oasis:names:tc:opendocument:xmlns:manifest:1.0">
              <a:rPr smtClean="0" lang="en-US" sz="2400" i="0"/>
              <a:t>Galaxies embedded in spherical cloud of DM</a:t>
            </a:r>
          </a:p>
          <a:p>
            <a:pPr xmlns:manifest="urn:oasis:names:tc:opendocument:xmlns:manifest:1.0" indent="-324000" marL="432000">
              <a:buClrTx/>
              <a:buBlip>
                <a:blip r:embed="buImageL257ID1EYSBG"/>
              </a:buBlip>
              <a:tabLst/>
            </a:pPr>
            <a:r xmlns:manifest="urn:oasis:names:tc:opendocument:xmlns:manifest:1.0">
              <a:rPr smtClean="0" lang="en-US" sz="2400" i="0"/>
              <a:t>Hot vs Cold DM</a:t>
            </a:r>
          </a:p>
          <a:p>
            <a:pPr xmlns:manifest="urn:oasis:names:tc:opendocument:xmlns:manifest:1.0" indent="-324000" marL="432000">
              <a:buClrTx/>
              <a:buBlip>
                <a:blip r:embed="buImageL258ID1EYSBG"/>
              </a:buBlip>
              <a:tabLst/>
            </a:pPr>
            <a:r xmlns:manifest="urn:oasis:names:tc:opendocument:xmlns:manifest:1.0">
              <a:rPr smtClean="0" lang="en-US" sz="2400" i="0"/>
              <a:t>Candidates – Neutrinos, WIMPs, supersymmetric particles ...</a:t>
            </a:r>
          </a:p>
        </p:txBody>
      </p:sp>
      <p:pic>
        <p:nvPicPr>
          <p:cNvPr id="7" name="Placeholder 3" descr="10000000000000F6000000A6F811B299.png"/>
          <p:cNvPicPr>
            <a:picLocks noChangeAspect="1" noGrp="1"/>
          </p:cNvPicPr>
          <p:nvPr/>
        </p:nvPicPr>
        <p:blipFill>
          <a:blip r:embed="sl68Image6">
            <a:lum bright="0000" contrast="0000"/>
          </a:blip>
          <a:stretch>
            <a:fillRect/>
          </a:stretch>
        </p:blipFill>
        <p:spPr>
          <a:xfrm xmlns:manifest="urn:oasis:names:tc:opendocument:xmlns:manifest:1.0">
            <a:off x="277200" y="4114800"/>
            <a:ext cx="3485880" cy="2514600"/>
          </a:xfrm>
          <a:prstGeom prst="rect">
            <a:avLst/>
          </a:prstGeom>
          <a:ln xmlns:meta="urn:oasis:names:tc:opendocument:xmlns:meta:1.0" w="0">
            <a:noFill/>
          </a:ln>
        </p:spPr>
      </p:pic>
    </p:spTree>
  </p:cSld>
  <p:clrMapOvr>
    <a:masterClrMapping/>
  </p:clrMapOvr>
  <p:transition spd="med"/>
</p:sld>
</file>

<file path=ppt/slides/slide6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2412360" y="30132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Coma Cluster</a:t>
            </a:r>
          </a:p>
        </p:txBody>
      </p:sp>
      <p:sp>
        <p:nvSpPr>
          <p:cNvPr name="Content Placeholder 2" id="4"/>
          <p:cNvSpPr>
            <a:spLocks noGrp="1"/>
          </p:cNvSpPr>
          <p:nvPr>
            <p:ph type="body" idx="1"/>
          </p:nvPr>
        </p:nvSpPr>
        <p:spPr>
          <a:xfrm xmlns:manifest="urn:oasis:names:tc:opendocument:xmlns:manifest:1.0">
            <a:off x="503640" y="5943600"/>
            <a:ext cx="9068760" cy="7264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31ID1EYSBG"/>
              </a:buBlip>
              <a:tabLst/>
            </a:pPr>
            <a:r xmlns:manifest="urn:oasis:names:tc:opendocument:xmlns:manifest:1.0">
              <a:rPr smtClean="0" lang="en-US"/>
              <a:t>How do we see dark matter?</a:t>
            </a:r>
          </a:p>
        </p:txBody>
      </p:sp>
      <p:pic>
        <p:nvPicPr>
          <p:cNvPr id="5" name="Placeholder 3" descr="100000000000012200000118D599ECA7.png"/>
          <p:cNvPicPr>
            <a:picLocks noChangeAspect="1" noGrp="1"/>
          </p:cNvPicPr>
          <p:nvPr/>
        </p:nvPicPr>
        <p:blipFill>
          <a:blip r:embed="sl69Image4">
            <a:lum bright="0000" contrast="0000"/>
          </a:blip>
          <a:stretch>
            <a:fillRect/>
          </a:stretch>
        </p:blipFill>
        <p:spPr>
          <a:xfrm xmlns:manifest="urn:oasis:names:tc:opendocument:xmlns:manifest:1.0">
            <a:off x="6991200" y="4667400"/>
            <a:ext cx="2057400" cy="2057400"/>
          </a:xfrm>
          <a:prstGeom prst="rect">
            <a:avLst/>
          </a:prstGeom>
          <a:ln xmlns:meta="urn:oasis:names:tc:opendocument:xmlns:meta:1.0" w="0">
            <a:noFill/>
          </a:ln>
        </p:spPr>
      </p:pic>
      <p:pic>
        <p:nvPicPr>
          <p:cNvPr id="6" name="Placeholder 3" descr="1000000000000269000001BCEB3AA53C.png"/>
          <p:cNvPicPr>
            <a:picLocks noChangeAspect="1" noGrp="1"/>
          </p:cNvPicPr>
          <p:nvPr/>
        </p:nvPicPr>
        <p:blipFill>
          <a:blip r:embed="sl69Image5">
            <a:lum bright="0000" contrast="0000"/>
          </a:blip>
          <a:stretch>
            <a:fillRect/>
          </a:stretch>
        </p:blipFill>
        <p:spPr>
          <a:xfrm xmlns:manifest="urn:oasis:names:tc:opendocument:xmlns:manifest:1.0">
            <a:off x="95760" y="1486080"/>
            <a:ext cx="5876640" cy="4228920"/>
          </a:xfrm>
          <a:prstGeom prst="rect">
            <a:avLst/>
          </a:prstGeom>
          <a:ln xmlns:meta="urn:oasis:names:tc:opendocument:xmlns:meta:1.0" w="0">
            <a:noFill/>
          </a:ln>
        </p:spPr>
      </p:pic>
      <p:pic>
        <p:nvPicPr>
          <p:cNvPr id="7" name="Placeholder 3" descr="10000000000002EE000003AA282E596A.png"/>
          <p:cNvPicPr>
            <a:picLocks noChangeAspect="1" noGrp="1"/>
          </p:cNvPicPr>
          <p:nvPr/>
        </p:nvPicPr>
        <p:blipFill>
          <a:blip r:embed="sl69Image6">
            <a:lum bright="0000" contrast="0000"/>
          </a:blip>
          <a:stretch>
            <a:fillRect/>
          </a:stretch>
        </p:blipFill>
        <p:spPr>
          <a:xfrm xmlns:manifest="urn:oasis:names:tc:opendocument:xmlns:manifest:1.0">
            <a:off x="6064200" y="277200"/>
            <a:ext cx="3904560" cy="4132080"/>
          </a:xfrm>
          <a:prstGeom prst="rect">
            <a:avLst/>
          </a:prstGeom>
          <a:ln xmlns:meta="urn:oasis:names:tc:opendocument:xmlns:meta:1.0" w="0">
            <a:noFill/>
          </a:ln>
        </p:spPr>
      </p:pic>
    </p:spTree>
  </p:cSld>
  <p:clrMapOvr>
    <a:masterClrMapping/>
  </p:clrMapOvr>
  <p:transition spd="med"/>
</p:sld>
</file>

<file path=ppt/slides/slide7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Gravitational Lensing</a:t>
            </a:r>
          </a:p>
        </p:txBody>
      </p:sp>
      <p:pic>
        <p:nvPicPr>
          <p:cNvPr id="4" name="Placeholder 3" descr="10000000000001910000012F2FC7C224.png"/>
          <p:cNvPicPr>
            <a:picLocks noChangeAspect="1" noGrp="1"/>
          </p:cNvPicPr>
          <p:nvPr/>
        </p:nvPicPr>
        <p:blipFill>
          <a:blip r:embed="sl70Image3">
            <a:lum bright="0000" contrast="0000"/>
          </a:blip>
          <a:stretch>
            <a:fillRect/>
          </a:stretch>
        </p:blipFill>
        <p:spPr>
          <a:xfrm xmlns:manifest="urn:oasis:names:tc:opendocument:xmlns:manifest:1.0">
            <a:off x="217440" y="2546640"/>
            <a:ext cx="3819600" cy="2886120"/>
          </a:xfrm>
          <a:prstGeom prst="rect">
            <a:avLst/>
          </a:prstGeom>
          <a:ln xmlns:meta="urn:oasis:names:tc:opendocument:xmlns:meta:1.0" w="0">
            <a:noFill/>
          </a:ln>
        </p:spPr>
      </p:pic>
      <p:pic>
        <p:nvPicPr>
          <p:cNvPr id="5" name="Placeholder 3" descr="1000000000000296000002960C78EDB2.png"/>
          <p:cNvPicPr>
            <a:picLocks noChangeAspect="1" noGrp="1"/>
          </p:cNvPicPr>
          <p:nvPr/>
        </p:nvPicPr>
        <p:blipFill>
          <a:blip r:embed="sl70Image4">
            <a:lum bright="0000" contrast="0000"/>
          </a:blip>
          <a:stretch>
            <a:fillRect/>
          </a:stretch>
        </p:blipFill>
        <p:spPr>
          <a:xfrm xmlns:manifest="urn:oasis:names:tc:opendocument:xmlns:manifest:1.0">
            <a:off x="4462200" y="1506600"/>
            <a:ext cx="5202720" cy="5087520"/>
          </a:xfrm>
          <a:prstGeom prst="rect">
            <a:avLst/>
          </a:prstGeom>
          <a:ln xmlns:meta="urn:oasis:names:tc:opendocument:xmlns:meta:1.0" w="0">
            <a:noFill/>
          </a:ln>
        </p:spPr>
      </p:pic>
    </p:spTree>
  </p:cSld>
  <p:clrMapOvr>
    <a:masterClrMapping/>
  </p:clrMapOvr>
  <p:transition spd="med"/>
</p:sld>
</file>

<file path=ppt/slides/slide7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Colliding Galaxies</a:t>
            </a:r>
          </a:p>
        </p:txBody>
      </p:sp>
      <p:pic>
        <p:nvPicPr>
          <p:cNvPr id="4" name="Placeholder 3" descr="10000000000002D000000208D152EFBE.png"/>
          <p:cNvPicPr>
            <a:picLocks noChangeAspect="1" noGrp="1"/>
          </p:cNvPicPr>
          <p:nvPr/>
        </p:nvPicPr>
        <p:blipFill>
          <a:blip r:embed="sl71Image3">
            <a:lum bright="0000" contrast="0000"/>
          </a:blip>
          <a:stretch>
            <a:fillRect/>
          </a:stretch>
        </p:blipFill>
        <p:spPr>
          <a:xfrm xmlns:manifest="urn:oasis:names:tc:opendocument:xmlns:manifest:1.0">
            <a:off x="1659600" y="1676520"/>
            <a:ext cx="6858000" cy="4952880"/>
          </a:xfrm>
          <a:prstGeom prst="rect">
            <a:avLst/>
          </a:prstGeom>
          <a:ln xmlns:meta="urn:oasis:names:tc:opendocument:xmlns:meta:1.0" w="0">
            <a:noFill/>
          </a:ln>
        </p:spPr>
      </p:pic>
    </p:spTree>
  </p:cSld>
  <p:clrMapOvr>
    <a:masterClrMapping/>
  </p:clrMapOvr>
  <p:transition spd="med"/>
</p:sld>
</file>

<file path=ppt/slides/slide7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57760"/>
            <a:ext cx="9068760" cy="135036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The Energy of Empty Space – Dark energy</a:t>
            </a:r>
            <a:br xmlns:manifest="urn:oasis:names:tc:opendocument:xmlns:manifest:1.0">
              <a:rPr smtClean="0" lang="en-US"/>
            </a:br>
          </a:p>
        </p:txBody>
      </p:sp>
      <p:pic>
        <p:nvPicPr>
          <p:cNvPr id="4" name="Placeholder 3" descr="1000000000000280000001E099E89160.png"/>
          <p:cNvPicPr>
            <a:picLocks noChangeAspect="1" noGrp="1"/>
          </p:cNvPicPr>
          <p:nvPr/>
        </p:nvPicPr>
        <p:blipFill>
          <a:blip r:embed="sl72Image3">
            <a:lum bright="0000" contrast="0000"/>
          </a:blip>
          <a:stretch>
            <a:fillRect/>
          </a:stretch>
        </p:blipFill>
        <p:spPr>
          <a:xfrm xmlns:manifest="urn:oasis:names:tc:opendocument:xmlns:manifest:1.0">
            <a:off x="4836600" y="2070000"/>
            <a:ext cx="5181120" cy="3657600"/>
          </a:xfrm>
          <a:prstGeom prst="rect">
            <a:avLst/>
          </a:prstGeom>
          <a:ln xmlns:meta="urn:oasis:names:tc:opendocument:xmlns:meta:1.0" w="0">
            <a:noFill/>
          </a:ln>
        </p:spPr>
      </p:pic>
      <p:sp>
        <p:nvSpPr>
          <p:cNvPr name="Content Placeholder 2" id="5"/>
          <p:cNvSpPr>
            <a:spLocks noGrp="1"/>
          </p:cNvSpPr>
          <p:nvPr>
            <p:ph type="body" idx="1"/>
          </p:nvPr>
        </p:nvSpPr>
        <p:spPr>
          <a:xfrm xmlns:manifest="urn:oasis:names:tc:opendocument:xmlns:manifest:1.0">
            <a:off x="-72360" y="1625400"/>
            <a:ext cx="8640360" cy="111780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ClrTx/>
              <a:buBlip>
                <a:blip r:embed="buImageL241ID1EYSBG"/>
              </a:buBlip>
              <a:tabLst/>
            </a:pPr>
            <a:r xmlns:manifest="urn:oasis:names:tc:opendocument:xmlns:manifest:1.0">
              <a:rPr smtClean="0" lang="en-US" sz="2600"/>
              <a:t>Saul Perlmutter, Adam Riess, Brian Schmidt</a:t>
            </a:r>
          </a:p>
          <a:p>
            <a:pPr xmlns:manifest="urn:oasis:names:tc:opendocument:xmlns:manifest:1.0" indent="-324000" marL="432000">
              <a:buClrTx/>
              <a:buBlip>
                <a:blip r:embed="buImageL242ID1EYSBG"/>
              </a:buBlip>
              <a:tabLst/>
            </a:pPr>
            <a:r xmlns:manifest="urn:oasis:names:tc:opendocument:xmlns:manifest:1.0">
              <a:rPr smtClean="0" lang="en-US" sz="2600"/>
              <a:t>1998 – Expansion is accelerating!</a:t>
            </a:r>
          </a:p>
        </p:txBody>
      </p:sp>
      <p:sp xmlns:meta="urn:oasis:names:tc:opendocument:xmlns:meta:1.0">
        <p:nvSpPr>
          <p:cNvPr id="6" name="TextBox 5"/>
          <p:cNvSpPr/>
          <p:nvPr/>
        </p:nvSpPr>
        <p:spPr>
          <a:xfrm xmlns:manifest="urn:oasis:names:tc:opendocument:xmlns:manifest:1.0">
            <a:off x="35280" y="5774400"/>
            <a:ext cx="10099080" cy="114300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p>
            <a:pPr xmlns:manifest="urn:oasis:names:tc:opendocument:xmlns:manifest:1.0" indent="0" marL="0">
              <a:spcBef>
                <a:spcPts val="0"/>
              </a:spcBef>
              <a:spcAft>
                <a:spcPts val="0"/>
              </a:spcAft>
              <a:buNone/>
              <a:tabLst/>
            </a:pPr>
            <a:r>
              <a:rPr smtClean="0" lang="en-US" sz="1800" b="0" kern="0" i="0">
                <a:solidFill xmlns:manifest="urn:oasis:names:tc:opendocument:xmlns:manifest:1.0">
                  <a:sysClr val="windowText"/>
                </a:solidFill>
                <a:latin xmlns:manifest="urn:oasis:names:tc:opendocument:xmlns:manifest:1.0" charset="0" typeface="Arial"/>
              </a:rPr>
              <a:t>In 1998, published observations of Type Ia supernovae ("one-A") by the High-z Supernova Search Team followed in 1999 by the Supernova Cosmology Project suggested that the expansion of the universe is accelerating. This work was awarded by the Nobel Prize in Physics in 2011.</a:t>
            </a:r>
          </a:p>
        </p:txBody>
      </p:sp>
      <p:pic>
        <p:nvPicPr>
          <p:cNvPr id="7" name="Placeholder 3" descr="10000000000001FD000000F4D748D29F.png"/>
          <p:cNvPicPr>
            <a:picLocks noChangeAspect="1" noGrp="1"/>
          </p:cNvPicPr>
          <p:nvPr/>
        </p:nvPicPr>
        <p:blipFill>
          <a:blip r:embed="sl72Image6">
            <a:lum bright="0000" contrast="0000"/>
          </a:blip>
          <a:stretch>
            <a:fillRect/>
          </a:stretch>
        </p:blipFill>
        <p:spPr>
          <a:xfrm xmlns:manifest="urn:oasis:names:tc:opendocument:xmlns:manifest:1.0">
            <a:off x="-36000" y="3465000"/>
            <a:ext cx="4800600" cy="2239200"/>
          </a:xfrm>
          <a:prstGeom prst="rect">
            <a:avLst/>
          </a:prstGeom>
          <a:ln xmlns:meta="urn:oasis:names:tc:opendocument:xmlns:meta:1.0" w="0">
            <a:noFill/>
          </a:ln>
        </p:spPr>
      </p:pic>
    </p:spTree>
  </p:cSld>
  <p:clrMapOvr>
    <a:masterClrMapping/>
  </p:clrMapOvr>
  <p:transition spd="med"/>
</p:sld>
</file>

<file path=ppt/slides/slide73.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pic>
        <p:nvPicPr>
          <p:cNvPr id="3" name="Placeholder 3" descr="10000000000002D50000028A341A4DEB.png"/>
          <p:cNvPicPr>
            <a:picLocks noChangeAspect="1" noGrp="1"/>
          </p:cNvPicPr>
          <p:nvPr/>
        </p:nvPicPr>
        <p:blipFill>
          <a:blip r:embed="sl73Image2">
            <a:lum bright="0000" contrast="0000"/>
          </a:blip>
          <a:stretch>
            <a:fillRect/>
          </a:stretch>
        </p:blipFill>
        <p:spPr>
          <a:xfrm xmlns:manifest="urn:oasis:names:tc:opendocument:xmlns:manifest:1.0">
            <a:off x="1371960" y="120960"/>
            <a:ext cx="8001000" cy="7331400"/>
          </a:xfrm>
          <a:prstGeom prst="rect">
            <a:avLst/>
          </a:prstGeom>
          <a:ln xmlns:meta="urn:oasis:names:tc:opendocument:xmlns:meta:1.0" w="0">
            <a:noFill/>
          </a:ln>
        </p:spPr>
      </p:pic>
    </p:spTree>
  </p:cSld>
  <p:clrMapOvr>
    <a:masterClrMapping/>
  </p:clrMapOvr>
  <p:transition spd="med"/>
</p:sld>
</file>

<file path=ppt/slides/slide74.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4968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The Future of the Universe?</a:t>
            </a:r>
          </a:p>
        </p:txBody>
      </p:sp>
      <p:pic>
        <p:nvPicPr>
          <p:cNvPr id="4" name="Placeholder 3" descr="1000000000000318000002643B1E6E8D.png"/>
          <p:cNvPicPr>
            <a:picLocks noChangeAspect="1" noGrp="1"/>
          </p:cNvPicPr>
          <p:nvPr/>
        </p:nvPicPr>
        <p:blipFill>
          <a:blip r:embed="sl74Image3">
            <a:lum bright="0000" contrast="0000"/>
          </a:blip>
          <a:stretch>
            <a:fillRect/>
          </a:stretch>
        </p:blipFill>
        <p:spPr>
          <a:xfrm xmlns:manifest="urn:oasis:names:tc:opendocument:xmlns:manifest:1.0">
            <a:off x="2140200" y="1492200"/>
            <a:ext cx="7256160" cy="5171040"/>
          </a:xfrm>
          <a:prstGeom prst="rect">
            <a:avLst/>
          </a:prstGeom>
          <a:ln xmlns:meta="urn:oasis:names:tc:opendocument:xmlns:meta:1.0" w="0">
            <a:noFill/>
          </a:ln>
        </p:spPr>
      </p:pic>
      <p:pic>
        <p:nvPicPr>
          <p:cNvPr id="5" name="Placeholder 3" descr="100000000000024D000000DA30DF707A.png"/>
          <p:cNvPicPr>
            <a:picLocks noChangeAspect="1" noGrp="1"/>
          </p:cNvPicPr>
          <p:nvPr/>
        </p:nvPicPr>
        <p:blipFill>
          <a:blip r:embed="sl74Image4">
            <a:lum bright="0000" contrast="0000"/>
          </a:blip>
          <a:stretch>
            <a:fillRect/>
          </a:stretch>
        </p:blipFill>
        <p:spPr>
          <a:xfrm xmlns:manifest="urn:oasis:names:tc:opendocument:xmlns:manifest:1.0">
            <a:off x="37800" y="1155600"/>
            <a:ext cx="3958200" cy="1564200"/>
          </a:xfrm>
          <a:prstGeom prst="rect">
            <a:avLst/>
          </a:prstGeom>
          <a:ln xmlns:meta="urn:oasis:names:tc:opendocument:xmlns:meta:1.0" w="0">
            <a:noFill/>
          </a:ln>
        </p:spPr>
      </p:pic>
    </p:spTree>
  </p:cSld>
  <p:clrMapOvr>
    <a:masterClrMapping/>
  </p:clrMapOvr>
  <p:transition spd="med"/>
</p:sld>
</file>

<file path=ppt/slides/slide75.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3547800" y="-37080"/>
            <a:ext cx="2971800" cy="37407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a:t>More</a:t>
            </a:r>
            <a:br xmlns:manifest="urn:oasis:names:tc:opendocument:xmlns:manifest:1.0">
              <a:rPr smtClean="0"/>
            </a:br>
            <a:r>
              <a:rPr smtClean="0"/>
              <a:t>Mysteries</a:t>
            </a:r>
            <a:br xmlns:manifest="urn:oasis:names:tc:opendocument:xmlns:manifest:1.0">
              <a:rPr smtClean="0"/>
            </a:br>
            <a:br xmlns:manifest="urn:oasis:names:tc:opendocument:xmlns:manifest:1.0">
              <a:rPr smtClean="0"/>
            </a:br>
            <a:r>
              <a:rPr smtClean="0" lang="en-US" sz="2400"/>
              <a:t>LHC</a:t>
            </a:r>
            <a:r>
              <a:rPr smtClean="0" lang="en-US" sz="2400"/>
              <a:t/>
            </a:r>
            <a:br xmlns:manifest="urn:oasis:names:tc:opendocument:xmlns:manifest:1.0">
              <a:rPr smtClean="0" lang="en-US" sz="2400"/>
            </a:br>
            <a:r>
              <a:rPr smtClean="0" lang="en-US" sz="2400"/>
              <a:t>Higgs Particle</a:t>
            </a:r>
            <a:r>
              <a:rPr smtClean="0" lang="en-US" sz="2400"/>
              <a:t/>
            </a:r>
            <a:br xmlns:manifest="urn:oasis:names:tc:opendocument:xmlns:manifest:1.0">
              <a:rPr smtClean="0" lang="en-US" sz="2400"/>
            </a:br>
            <a:r>
              <a:rPr smtClean="0" lang="en-US" sz="2400"/>
              <a:t>String Theory</a:t>
            </a:r>
            <a:r>
              <a:rPr smtClean="0" lang="en-US" sz="2400"/>
              <a:t/>
            </a:r>
            <a:br xmlns:manifest="urn:oasis:names:tc:opendocument:xmlns:manifest:1.0">
              <a:rPr smtClean="0" lang="en-US" sz="2400"/>
            </a:br>
            <a:r>
              <a:rPr smtClean="0" lang="en-US" sz="2400"/>
              <a:t>Multiverses</a:t>
            </a:r>
            <a:r>
              <a:rPr smtClean="0" lang="en-US" sz="2400"/>
              <a:t/>
            </a:r>
            <a:br xmlns:manifest="urn:oasis:names:tc:opendocument:xmlns:manifest:1.0">
              <a:rPr smtClean="0" lang="en-US" sz="2400"/>
            </a:br>
            <a:r>
              <a:rPr smtClean="0" lang="en-US" sz="2400"/>
              <a:t>????</a:t>
            </a:r>
          </a:p>
        </p:txBody>
      </p:sp>
      <p:pic>
        <p:nvPicPr>
          <p:cNvPr id="4" name="Placeholder 3" descr="10000000000000FE000000FB432A212D.png"/>
          <p:cNvPicPr>
            <a:picLocks noChangeAspect="1" noGrp="1"/>
          </p:cNvPicPr>
          <p:nvPr/>
        </p:nvPicPr>
        <p:blipFill>
          <a:blip r:embed="sl75Image3">
            <a:lum bright="0000" contrast="0000"/>
          </a:blip>
          <a:stretch>
            <a:fillRect/>
          </a:stretch>
        </p:blipFill>
        <p:spPr>
          <a:xfrm xmlns:manifest="urn:oasis:names:tc:opendocument:xmlns:manifest:1.0">
            <a:off x="12960" y="0"/>
            <a:ext cx="3608640" cy="3886200"/>
          </a:xfrm>
          <a:prstGeom prst="rect">
            <a:avLst/>
          </a:prstGeom>
          <a:ln xmlns:meta="urn:oasis:names:tc:opendocument:xmlns:meta:1.0" w="0">
            <a:noFill/>
          </a:ln>
        </p:spPr>
      </p:pic>
      <p:pic>
        <p:nvPicPr>
          <p:cNvPr id="5" name="Placeholder 3" descr="10000000000000FC000000FA39848338.png"/>
          <p:cNvPicPr>
            <a:picLocks noChangeAspect="1" noGrp="1"/>
          </p:cNvPicPr>
          <p:nvPr/>
        </p:nvPicPr>
        <p:blipFill>
          <a:blip r:embed="sl75Image4">
            <a:lum bright="0000" contrast="0000"/>
          </a:blip>
          <a:stretch>
            <a:fillRect/>
          </a:stretch>
        </p:blipFill>
        <p:spPr>
          <a:xfrm xmlns:manifest="urn:oasis:names:tc:opendocument:xmlns:manifest:1.0">
            <a:off x="6396480" y="0"/>
            <a:ext cx="3679920" cy="3801600"/>
          </a:xfrm>
          <a:prstGeom prst="rect">
            <a:avLst/>
          </a:prstGeom>
          <a:ln xmlns:meta="urn:oasis:names:tc:opendocument:xmlns:meta:1.0" w="0">
            <a:noFill/>
          </a:ln>
        </p:spPr>
      </p:pic>
      <p:pic>
        <p:nvPicPr>
          <p:cNvPr id="6" name="Placeholder 3" descr="10000000000000FA000000FAD974449D.png"/>
          <p:cNvPicPr>
            <a:picLocks noChangeAspect="1" noGrp="1"/>
          </p:cNvPicPr>
          <p:nvPr/>
        </p:nvPicPr>
        <p:blipFill>
          <a:blip r:embed="sl75Image5">
            <a:lum bright="0000" contrast="0000"/>
          </a:blip>
          <a:stretch>
            <a:fillRect/>
          </a:stretch>
        </p:blipFill>
        <p:spPr>
          <a:xfrm xmlns:manifest="urn:oasis:names:tc:opendocument:xmlns:manifest:1.0">
            <a:off x="1420200" y="3637800"/>
            <a:ext cx="3521160" cy="3886200"/>
          </a:xfrm>
          <a:prstGeom prst="rect">
            <a:avLst/>
          </a:prstGeom>
          <a:ln xmlns:meta="urn:oasis:names:tc:opendocument:xmlns:meta:1.0" w="0">
            <a:noFill/>
          </a:ln>
        </p:spPr>
      </p:pic>
      <p:pic>
        <p:nvPicPr>
          <p:cNvPr id="7" name="Placeholder 3" descr="10000000000000FF000000FB1A19990A.png"/>
          <p:cNvPicPr>
            <a:picLocks noChangeAspect="1" noGrp="1"/>
          </p:cNvPicPr>
          <p:nvPr/>
        </p:nvPicPr>
        <p:blipFill>
          <a:blip r:embed="sl75Image6">
            <a:lum bright="0000" contrast="0000"/>
          </a:blip>
          <a:stretch>
            <a:fillRect/>
          </a:stretch>
        </p:blipFill>
        <p:spPr>
          <a:xfrm xmlns:manifest="urn:oasis:names:tc:opendocument:xmlns:manifest:1.0">
            <a:off x="5065200" y="3657600"/>
            <a:ext cx="3743280" cy="3798000"/>
          </a:xfrm>
          <a:prstGeom prst="rect">
            <a:avLst/>
          </a:prstGeom>
          <a:ln xmlns:meta="urn:oasis:names:tc:opendocument:xmlns:meta:1.0" w="0">
            <a:noFill/>
          </a:ln>
        </p:spPr>
      </p:pic>
    </p:spTree>
  </p:cSld>
  <p:clrMapOvr>
    <a:masterClrMapping/>
  </p:clrMapOvr>
  <p:transition spd="med"/>
</p:sld>
</file>

<file path=ppt/slides/slide76.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280" y="257040"/>
            <a:ext cx="9068760" cy="13503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We know more, but miles to go before we sleep!</a:t>
            </a:r>
          </a:p>
        </p:txBody>
      </p:sp>
      <p:sp>
        <p:nvSpPr>
          <p:cNvPr name="Content Placeholder 2" id="4"/>
          <p:cNvSpPr>
            <a:spLocks noGrp="1"/>
          </p:cNvSpPr>
          <p:nvPr>
            <p:ph type="body" idx="1"/>
          </p:nvPr>
        </p:nvSpPr>
        <p:spPr>
          <a:xfrm xmlns:manifest="urn:oasis:names:tc:opendocument:xmlns:manifest:1.0">
            <a:off x="228600" y="2448720"/>
            <a:ext cx="9601200" cy="490068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3200"/>
              <a:t>“</a:t>
            </a:r>
            <a:r xmlns:manifest="urn:oasis:names:tc:opendocument:xmlns:manifest:1.0">
              <a:rPr smtClean="0" lang="en-US" sz="3200"/>
              <a:t>There is a theory which states that if ever anyone discovers exactly what the Universe is for and why it is here, it will instantly disappear and be replaced by something even more bizarre and inexplicable.”</a:t>
            </a:r>
          </a:p>
          <a:p>
            <a:pPr xmlns:manifest="urn:oasis:names:tc:opendocument:xmlns:manifest:1.0" indent="-324000" marL="432000">
              <a:buNone/>
              <a:tabLst/>
            </a:pPr>
            <a:endParaRPr xmlns:manifest="urn:oasis:names:tc:opendocument:xmlns:manifest:1.0" dirty="0" smtClean="0" sz="3200"/>
          </a:p>
          <a:p>
            <a:pPr xmlns:manifest="urn:oasis:names:tc:opendocument:xmlns:manifest:1.0" indent="-324000" marL="432000">
              <a:buNone/>
              <a:tabLst/>
            </a:pPr>
            <a:r xmlns:manifest="urn:oasis:names:tc:opendocument:xmlns:manifest:1.0">
              <a:rPr smtClean="0" lang="en-US" sz="3200"/>
              <a:t>“</a:t>
            </a:r>
            <a:r xmlns:manifest="urn:oasis:names:tc:opendocument:xmlns:manifest:1.0">
              <a:rPr smtClean="0" lang="en-US" sz="3200"/>
              <a:t>There is another theory which states that this has already happened.”, </a:t>
            </a:r>
          </a:p>
          <a:p>
            <a:pPr xmlns:manifest="urn:oasis:names:tc:opendocument:xmlns:manifest:1.0" indent="-324000" marL="432000">
              <a:buNone/>
              <a:tabLst/>
            </a:pPr>
            <a:r xmlns:manifest="urn:oasis:names:tc:opendocument:xmlns:manifest:1.0">
              <a:rPr smtClean="0" lang="en-US" sz="2800" i="1"/>
              <a:t>Restaurant at the End of the Universe</a:t>
            </a:r>
            <a:r xmlns:manifest="urn:oasis:names:tc:opendocument:xmlns:manifest:1.0">
              <a:rPr smtClean="0" lang="en-US" sz="2800"/>
              <a:t>, Douglas Adams</a:t>
            </a:r>
          </a:p>
        </p:txBody>
      </p:sp>
    </p:spTree>
  </p:cSld>
  <p:clrMapOvr>
    <a:masterClrMapping/>
  </p:clrMapOvr>
  <p:transition spd="med"/>
</p:sld>
</file>

<file path=ppt/slides/slide77.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262880"/>
          </a:xfrm>
          <a:prstGeom prst="rect">
            <a:avLst/>
          </a:prstGeom>
          <a:noFill xmlns:manifest="urn:oasis:names:tc:opendocument:xmlns:manifest:1.0"/>
          <a:ln xmlns:meta="urn:oasis:names:tc:opendocument:xmlns:meta:1.0" w="0">
            <a:noFill/>
          </a:ln>
        </p:spPr>
        <p:txBody>
          <a:bodyPr lIns="0" tIns="0" rIns="0" bIns="0" wrap="square">
            <a:spAutoFit xmlns:meta="urn:oasis:names:tc:opendocument:xmlns:meta:1.0"/>
          </a:bodyPr>
          <a:lstStyle/>
          <a:p>
            <a:pPr xmlns:manifest="urn:oasis:names:tc:opendocument:xmlns:manifest:1.0" indent="0" marL="0">
              <a:buNone/>
              <a:tabLst/>
            </a:pPr>
            <a:r>
              <a:rPr smtClean="0" lang="en-US"/>
              <a:t>Further Reading</a:t>
            </a:r>
          </a:p>
        </p:txBody>
      </p:sp>
      <p:sp>
        <p:nvSpPr>
          <p:cNvPr name="Content Placeholder 2" id="4"/>
          <p:cNvSpPr>
            <a:spLocks noGrp="1"/>
          </p:cNvSpPr>
          <p:nvPr>
            <p:ph type="body" idx="1"/>
          </p:nvPr>
        </p:nvSpPr>
        <p:spPr>
          <a:xfrm xmlns:manifest="urn:oasis:names:tc:opendocument:xmlns:manifest:1.0">
            <a:off x="503640" y="1121400"/>
            <a:ext cx="9068760" cy="548316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324000" marL="432000">
              <a:buNone/>
              <a:tabLst/>
            </a:pPr>
            <a:r xmlns:manifest="urn:oasis:names:tc:opendocument:xmlns:manifest:1.0">
              <a:rPr smtClean="0" lang="en-US" sz="2400"/>
              <a:t>    </a:t>
            </a:r>
            <a:r xmlns:manifest="urn:oasis:names:tc:opendocument:xmlns:manifest:1.0">
              <a:rPr smtClean="0" lang="en-US" sz="2400" i="1"/>
              <a:t>The First Three Minutes</a:t>
            </a:r>
            <a:r xmlns:manifest="urn:oasis:names:tc:opendocument:xmlns:manifest:1.0">
              <a:rPr smtClean="0" lang="en-US" sz="2400"/>
              <a:t>, S. Weinberg</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The 4% Universe</a:t>
            </a:r>
            <a:r xmlns:manifest="urn:oasis:names:tc:opendocument:xmlns:manifest:1.0">
              <a:rPr smtClean="0" lang="en-US" sz="2400"/>
              <a:t>, R. Panek</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A Universe from Nothing</a:t>
            </a:r>
            <a:r xmlns:manifest="urn:oasis:names:tc:opendocument:xmlns:manifest:1.0">
              <a:rPr smtClean="0" lang="en-US" sz="2400"/>
              <a:t>, L. Krauss</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The Day We Found the Universe</a:t>
            </a:r>
            <a:r xmlns:manifest="urn:oasis:names:tc:opendocument:xmlns:manifest:1.0">
              <a:rPr smtClean="0" lang="en-US" sz="2400"/>
              <a:t>, Marcia Bartusiak </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How the Universe Got its Spots</a:t>
            </a:r>
            <a:r xmlns:manifest="urn:oasis:names:tc:opendocument:xmlns:manifest:1.0">
              <a:rPr smtClean="0" lang="en-US" sz="2400"/>
              <a:t>, Janna Levin</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Endless Universe: Beyond the Big Bang</a:t>
            </a:r>
            <a:r xmlns:manifest="urn:oasis:names:tc:opendocument:xmlns:manifest:1.0">
              <a:rPr smtClean="0" lang="en-US" sz="2400"/>
              <a:t>, P. J. Steinhardt and N. Turok</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Big Bang: The Origin of the Universe (P.S.)</a:t>
            </a:r>
            <a:r xmlns:manifest="urn:oasis:names:tc:opendocument:xmlns:manifest:1.0">
              <a:rPr smtClean="0" lang="en-US" sz="2400"/>
              <a:t>, S. Singh</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Dark Side of the Universe: Dark Matter, Dark Energy, and the Fate of the Cosmos</a:t>
            </a:r>
            <a:r xmlns:manifest="urn:oasis:names:tc:opendocument:xmlns:manifest:1.0">
              <a:rPr smtClean="0" lang="en-US" sz="2400"/>
              <a:t>, I. Nicolson </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The Elegant Universe or The Fabric of the Cosmos</a:t>
            </a:r>
            <a:r xmlns:manifest="urn:oasis:names:tc:opendocument:xmlns:manifest:1.0">
              <a:rPr smtClean="0" lang="en-US" sz="2400"/>
              <a:t>, B. Greene</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Parallel Worlds: A Journey Through Creation, Higher Dimensions, and the Future of the Cosmos,</a:t>
            </a:r>
            <a:r xmlns:manifest="urn:oasis:names:tc:opendocument:xmlns:manifest:1.0">
              <a:rPr smtClean="0" lang="en-US" sz="2400"/>
              <a:t> M. Kaku </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a:t> </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A Brief History of Time</a:t>
            </a:r>
            <a:r xmlns:manifest="urn:oasis:names:tc:opendocument:xmlns:manifest:1.0">
              <a:rPr smtClean="0" lang="en-US" sz="2400"/>
              <a:t>, S. Hawking </a:t>
            </a:r>
            <a:r xmlns:manifest="urn:oasis:names:tc:opendocument:xmlns:manifest:1.0">
              <a:rPr smtClean="0" lang="en-US" sz="2400"/>
              <a:t/>
            </a:r>
            <a:br xmlns:manifest="urn:oasis:names:tc:opendocument:xmlns:manifest:1.0">
              <a:rPr smtClean="0" lang="en-US" sz="2400"/>
            </a:br>
            <a:r xmlns:manifest="urn:oasis:names:tc:opendocument:xmlns:manifest:1.0">
              <a:rPr smtClean="0" lang="en-US" sz="2400" i="1"/>
              <a:t>A Briefer History of Time</a:t>
            </a:r>
            <a:r xmlns:manifest="urn:oasis:names:tc:opendocument:xmlns:manifest:1.0">
              <a:rPr smtClean="0" lang="en-US" sz="2400"/>
              <a:t>, S. Hawking and L. Mlodinow</a:t>
            </a:r>
            <a:r xmlns:manifest="urn:oasis:names:tc:opendocument:xmlns:manifest:1.0">
              <a:rPr smtClean="0" lang="en-US" sz="2400"/>
              <a:t/>
            </a:r>
            <a:br xmlns:manifest="urn:oasis:names:tc:opendocument:xmlns:manifest:1.0">
              <a:rPr smtClean="0" lang="en-US" sz="2400"/>
            </a:br>
            <a:endParaRPr xmlns:manifest="urn:oasis:names:tc:opendocument:xmlns:manifest:1.0" dirty="0" smtClean="0" sz="2400"/>
          </a:p>
        </p:txBody>
      </p:sp>
    </p:spTree>
  </p:cSld>
  <p:clrMapOvr>
    <a:masterClrMapping/>
  </p:clrMapOvr>
  <p:transition spd="med"/>
</p:sld>
</file>

<file path=ppt/slides/slide78.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What Don't We Know?</a:t>
            </a:r>
          </a:p>
        </p:txBody>
      </p:sp>
      <p:pic>
        <p:nvPicPr>
          <p:cNvPr id="4" name="Placeholder 3" descr="10000000000001C20000013944F6BD6E.png"/>
          <p:cNvPicPr>
            <a:picLocks noChangeAspect="1" noGrp="1"/>
          </p:cNvPicPr>
          <p:nvPr/>
        </p:nvPicPr>
        <p:blipFill>
          <a:blip r:embed="sl78Image3">
            <a:lum bright="0000" contrast="0000"/>
          </a:blip>
          <a:stretch>
            <a:fillRect/>
          </a:stretch>
        </p:blipFill>
        <p:spPr>
          <a:xfrm xmlns:manifest="urn:oasis:names:tc:opendocument:xmlns:manifest:1.0">
            <a:off x="3029400" y="1362600"/>
            <a:ext cx="4285800" cy="2980800"/>
          </a:xfrm>
          <a:prstGeom prst="rect">
            <a:avLst/>
          </a:prstGeom>
          <a:ln xmlns:meta="urn:oasis:names:tc:opendocument:xmlns:meta:1.0" w="0">
            <a:noFill/>
          </a:ln>
        </p:spPr>
      </p:pic>
      <p:sp xmlns:meta="urn:oasis:names:tc:opendocument:xmlns:meta:1.0">
        <p:nvSpPr>
          <p:cNvPr id="5" name="TextBox 4"/>
          <p:cNvSpPr/>
          <p:nvPr/>
        </p:nvSpPr>
        <p:spPr>
          <a:xfrm xmlns:manifest="urn:oasis:names:tc:opendocument:xmlns:manifest:1.0">
            <a:off x="2397600" y="4572000"/>
            <a:ext cx="5146200" cy="828360"/>
          </a:xfrm>
          <a:prstGeom prst="rect">
            <a:avLst/>
          </a:prstGeom>
          <a:noFill/>
          <a:ln w="0">
            <a:noFill/>
          </a:ln>
        </p:spPr>
        <p:style>
          <a:lnRef idx="0">
            <a:schemeClr val="dk1"/>
          </a:lnRef>
          <a:fillRef idx="0">
            <a:srgbClr val="99ccff"/>
          </a:fillRef>
          <a:effectRef idx="0">
            <a:schemeClr val="accent1"/>
          </a:effectRef>
          <a:fontRef idx="minor">
            <a:schemeClr val="dk1"/>
          </a:fontRef>
        </p:style>
        <p:txBody>
          <a:bodyPr lIns="90000" tIns="45000" rIns="90000" bIns="45000" wrap="square">
            <a:spAutoFit/>
          </a:bodyPr>
          <a:p>
            <a:pPr xmlns:manifest="urn:oasis:names:tc:opendocument:xmlns:manifest:1.0" indent="0" marL="0">
              <a:spcBef>
                <a:spcPts val="0"/>
              </a:spcBef>
              <a:spcAft>
                <a:spcPts val="0"/>
              </a:spcAft>
              <a:buNone/>
              <a:tabLst/>
            </a:pPr>
            <a:r>
              <a:rPr smtClean="0" lang="en-US" sz="2600" b="0" kern="0" i="0">
                <a:solidFill xmlns:manifest="urn:oasis:names:tc:opendocument:xmlns:manifest:1.0">
                  <a:sysClr val="windowText"/>
                </a:solidFill>
                <a:latin xmlns:manifest="urn:oasis:names:tc:opendocument:xmlns:manifest:1.0" charset="0" typeface="Arial"/>
              </a:rPr>
              <a:t>More information: </a:t>
            </a:r>
          </a:p>
          <a:p>
            <a:pPr xmlns:manifest="urn:oasis:names:tc:opendocument:xmlns:manifest:1.0" indent="0" marL="0">
              <a:spcBef>
                <a:spcPts val="0"/>
              </a:spcBef>
              <a:spcAft>
                <a:spcPts val="0"/>
              </a:spcAft>
              <a:buNone/>
              <a:tabLst/>
            </a:pPr>
            <a:r>
              <a:rPr smtClean="0" lang="en-US" sz="2600" b="0" kern="0" i="0">
                <a:solidFill xmlns:manifest="urn:oasis:names:tc:opendocument:xmlns:manifest:1.0">
                  <a:sysClr val="windowText"/>
                </a:solidFill>
                <a:latin xmlns:manifest="urn:oasis:names:tc:opendocument:xmlns:manifest:1.0" charset="0" typeface="Arial"/>
                <a:hlinkClick r:id="text-box4Link2"/>
              </a:rPr>
              <a:t>http://people.uncw.edu/hermanr/</a:t>
            </a:r>
            <a:r>
              <a:rPr smtClean="0" lang="en-US" sz="2600" b="0" kern="0" i="0">
                <a:solidFill xmlns:manifest="urn:oasis:names:tc:opendocument:xmlns:manifest:1.0">
                  <a:sysClr val="windowText"/>
                </a:solidFill>
                <a:latin xmlns:manifest="urn:oasis:names:tc:opendocument:xmlns:manifest:1.0" charset="0" typeface="Arial"/>
              </a:rPr>
              <a:t> </a:t>
            </a:r>
          </a:p>
        </p:txBody>
      </p:sp>
    </p:spTree>
  </p:cSld>
  <p:clrMapOvr>
    <a:masterClrMapping/>
  </p:clrMapOvr>
  <p:transition spd="med"/>
</p:sld>
</file>

<file path=ppt/slides/slide79.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2902320"/>
            <a:ext cx="9068760" cy="1172520"/>
          </a:xfrm>
          <a:prstGeom prst="rect">
            <a:avLst/>
          </a:prstGeom>
          <a:noFill xmlns:manifest="urn:oasis:names:tc:opendocument:xmlns:manifest:1.0"/>
          <a:ln xmlns:meta="urn:oasis:names:tc:opendocument:xmlns:meta:1.0" w="0">
            <a:noFill/>
          </a:ln>
        </p:spPr>
        <p:txBody>
          <a:bodyPr lIns="0" tIns="0" rIns="0" bIns="0" wrap="square"/>
          <a:lstStyle/>
          <a:p>
            <a:pPr xmlns:manifest="urn:oasis:names:tc:opendocument:xmlns:manifest:1.0" indent="0" marL="0">
              <a:buNone/>
              <a:tabLst/>
            </a:pPr>
            <a:r>
              <a:rPr smtClean="0" lang="en-US"/>
              <a:t>Back Matter – Blow up of timeline</a:t>
            </a:r>
          </a:p>
        </p:txBody>
      </p:sp>
    </p:spTree>
  </p:cSld>
  <p:clrMapOvr>
    <a:masterClrMapping/>
  </p:clrMapOvr>
  <p:transition spd="med"/>
</p:sld>
</file>

<file path=ppt/slides/slide80.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r>
              <a:rPr smtClean="0">
                <a:latin charset="0" typeface="Arial"/>
              </a:rPr>
              <a:t/>
            </a:r>
          </a:p>
        </p:txBody>
      </p:sp>
      <p:pic>
        <p:nvPicPr>
          <p:cNvPr id="4" name="Placeholder 3" descr="10000000000003E40000028263FA9447.png"/>
          <p:cNvPicPr>
            <a:picLocks noChangeAspect="1" noGrp="1"/>
          </p:cNvPicPr>
          <p:nvPr/>
        </p:nvPicPr>
        <p:blipFill>
          <a:blip r:embed="sl80Image3">
            <a:lum bright="0000" contrast="0000"/>
          </a:blip>
          <a:stretch>
            <a:fillRect/>
          </a:stretch>
        </p:blipFill>
        <p:spPr>
          <a:xfrm xmlns:manifest="urn:oasis:names:tc:opendocument:xmlns:manifest:1.0">
            <a:off x="305280" y="284040"/>
            <a:ext cx="9486720" cy="6114960"/>
          </a:xfrm>
          <a:prstGeom prst="rect">
            <a:avLst/>
          </a:prstGeom>
          <a:ln xmlns:meta="urn:oasis:names:tc:opendocument:xmlns:meta:1.0" w="0">
            <a:noFill/>
          </a:ln>
        </p:spPr>
      </p:pic>
    </p:spTree>
  </p:cSld>
  <p:clrMapOvr>
    <a:masterClrMapping/>
  </p:clrMapOvr>
  <p:transition spd="med"/>
</p:sld>
</file>

<file path=ppt/slides/slide81.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r>
              <a:rPr smtClean="0">
                <a:latin charset="0" typeface="Arial"/>
              </a:rPr>
              <a:t/>
            </a:r>
          </a:p>
        </p:txBody>
      </p:sp>
      <p:pic>
        <p:nvPicPr>
          <p:cNvPr id="4" name="Placeholder 3" descr="10000000000003A50000028BF92DE066.png"/>
          <p:cNvPicPr>
            <a:picLocks noChangeAspect="1" noGrp="1"/>
          </p:cNvPicPr>
          <p:nvPr/>
        </p:nvPicPr>
        <p:blipFill>
          <a:blip r:embed="sl81Image3">
            <a:lum bright="0000" contrast="0000"/>
          </a:blip>
          <a:stretch>
            <a:fillRect/>
          </a:stretch>
        </p:blipFill>
        <p:spPr>
          <a:xfrm xmlns:manifest="urn:oasis:names:tc:opendocument:xmlns:manifest:1.0">
            <a:off x="569160" y="349200"/>
            <a:ext cx="8886960" cy="6200640"/>
          </a:xfrm>
          <a:prstGeom prst="rect">
            <a:avLst/>
          </a:prstGeom>
          <a:ln xmlns:meta="urn:oasis:names:tc:opendocument:xmlns:meta:1.0" w="0">
            <a:noFill/>
          </a:ln>
        </p:spPr>
      </p:pic>
    </p:spTree>
  </p:cSld>
  <p:clrMapOvr>
    <a:masterClrMapping/>
  </p:clrMapOvr>
  <p:transition spd="med"/>
</p:sld>
</file>

<file path=ppt/slides/slide82.xml><?xml version="1.0" encoding="utf-8"?>
<p:sld xmlns:p="http://schemas.openxmlformats.org/presentationml/2006/main" xmlns:a="http://schemas.openxmlformats.org/drawingml/2006/main" xmlns:r="http://schemas.openxmlformats.org/officeDocument/2006/relationships" xmlns:fn="http://www.w3.org/2005/02/xpath-functions" xmlns:presentation="urn:oasis:names:tc:opendocument:xmlns:presentation:1.0" xmlns:fo="urn:oasis:names:tc:opendocument:xmlns:xsl-fo-compatible:1.0" xmlns:script="urn:oasis:names:tc:opendocument:xmlns:script:1.0" xmlns:table="urn:oasis:names:tc:opendocument:xmlns:table:1.0" xmlns:dom="http://www.w3.org/2001/xml-events" xmlns="http://schemas.openxmlformats.org/package/2006/relationships" xmlns:rels="http://schemas.openxmlformats.org/package/2006/relationships" xmlns:cp="http://schemas.openxmlformats.org/package/2006/metadata/core-properties" xmlns:dc="http://purl.org/dc/elements/1.1/" xmlns:dcterms="http://purl.org/dc/terms/" xmlns:smil="urn:oasis:names:tc:opendocument:xmlns:smil-compatible:1.0" xmlns:anim="urn:oasis:names:tc:opendocument:xmlns:animation:1.0" xmlns:msxsl="urn:schemas-microsoft-com:xslt">
  <p:cSld>
    <p:spTree>
      <p:nvGrpSpPr>
        <p:cNvPr id="1" name=""/>
        <p:cNvGrpSpPr/>
        <p:nvPr/>
      </p:nvGrpSpPr>
      <p:grpSpPr>
        <a:xfrm>
          <a:off x="0" y="0"/>
          <a:ext cx="0" cy="0"/>
          <a:chOff x="0" y="0"/>
          <a:chExt cx="0" cy="0"/>
        </a:xfrm>
      </p:grpSpPr>
      <p:sp>
        <p:nvSpPr>
          <p:cNvPr id="16361" name="Footer Placeholder 5"/>
          <p:cNvSpPr>
            <a:spLocks noGrp="1"/>
          </p:cNvSpPr>
          <p:nvPr>
            <p:ph type="ftr" sz="quarter" idx="11"/>
          </p:nvPr>
        </p:nvSpPr>
        <p:spPr/>
        <p:txBody>
          <a:bodyPr/>
          <a:lstStyle/>
          <a:p>
            <a:r>
              <a:rPr dirty="0" smtClean="0"/>
              <a:t>Cosmology - Osher Lifelong Learning Institute - Dr. R. Herman - 3/1/12</a:t>
            </a:r>
            <a:endParaRPr dirty="0"/>
          </a:p>
        </p:txBody>
      </p:sp>
      <p:sp>
        <p:nvSpPr>
          <p:cNvPr id="16362" name="Slide Number Placeholder 4"/>
          <p:cNvSpPr>
            <a:spLocks noGrp="1"/>
          </p:cNvSpPr>
          <p:nvPr>
            <p:ph type="sldNum" sz="quarter" idx="12"/>
          </p:nvPr>
        </p:nvSpPr>
        <p:spPr/>
        <p:txBody>
          <a:bodyPr/>
          <a:lstStyle/>
          <a:p>
            <a:pPr/>
            <a:fld id="{763D1470-AB83-4C4C-B3B3-7F0C9DC8E8D6}" type="slidenum">
              <a:rPr dirty="0" smtClean="0" lang="en-US" sz="1400"/>
              <a:t>#</a:t>
            </a:fld>
          </a:p>
        </p:txBody>
      </p:sp>
      <p:sp>
        <p:nvSpPr>
          <p:cNvPr name="Title 1" id="3"/>
          <p:cNvSpPr>
            <a:spLocks noGrp="1"/>
          </p:cNvSpPr>
          <p:nvPr>
            <p:ph type="ctrTitle"/>
          </p:nvPr>
        </p:nvSpPr>
        <p:spPr>
          <a:xfrm xmlns:manifest="urn:oasis:names:tc:opendocument:xmlns:manifest:1.0">
            <a:off x="503640" y="346320"/>
            <a:ext cx="9068760" cy="1172520"/>
          </a:xfrm>
          <a:prstGeom prst="rect">
            <a:avLst/>
          </a:prstGeom>
          <a:noFill xmlns:manifest="urn:oasis:names:tc:opendocument:xmlns:manifest:1.0"/>
          <a:ln xmlns:meta="urn:oasis:names:tc:opendocument:xmlns:meta:1.0" w="0">
            <a:noFill/>
          </a:ln>
        </p:spPr>
        <p:txBody>
          <a:bodyPr lIns="0" tIns="0" rIns="0" bIns="0" wrap="square"/>
          <a:lstStyle/>
          <a:p>
            <a:r>
              <a:rPr smtClean="0">
                <a:latin charset="0" typeface="Arial"/>
              </a:rPr>
              <a:t/>
            </a:r>
          </a:p>
        </p:txBody>
      </p:sp>
      <p:pic>
        <p:nvPicPr>
          <p:cNvPr id="4" name="Placeholder 3" descr="100000000000040400000288B65854E6.png"/>
          <p:cNvPicPr>
            <a:picLocks noChangeAspect="1" noGrp="1"/>
          </p:cNvPicPr>
          <p:nvPr/>
        </p:nvPicPr>
        <p:blipFill>
          <a:blip r:embed="sl82Image3">
            <a:lum bright="0000" contrast="0000"/>
          </a:blip>
          <a:stretch>
            <a:fillRect/>
          </a:stretch>
        </p:blipFill>
        <p:spPr>
          <a:xfrm xmlns:manifest="urn:oasis:names:tc:opendocument:xmlns:manifest:1.0">
            <a:off x="188640" y="507240"/>
            <a:ext cx="9791640" cy="6172200"/>
          </a:xfrm>
          <a:prstGeom prst="rect">
            <a:avLst/>
          </a:prstGeom>
          <a:ln xmlns:meta="urn:oasis:names:tc:opendocument:xmlns:meta:1.0" w="0">
            <a:noFill/>
          </a:ln>
        </p:spPr>
      </p:pic>
    </p:spTree>
  </p:cSld>
  <p:clrMapOvr>
    <a:masterClrMapping/>
  </p:clrMapOvr>
  <p:transition spd="me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MS P????"/>
        <a:font script="Hang" typeface="?? ??"/>
        <a:font script="Hans" typeface="??"/>
        <a:font script="Hant" typeface="????"/>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MS P????"/>
        <a:font script="Hang" typeface="?? ??"/>
        <a:font script="Hans" typeface="??"/>
        <a:font script="Hant" typeface="????"/>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MS P????"/>
        <a:font script="Hang" typeface="?? ??"/>
        <a:font script="Hans" typeface="??"/>
        <a:font script="Hant" typeface="????"/>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MS P????"/>
        <a:font script="Hang" typeface="?? ??"/>
        <a:font script="Hans" typeface="??"/>
        <a:font script="Hant" typeface="????"/>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MS P????"/>
        <a:font script="Hang" typeface="?? ??"/>
        <a:font script="Hans" typeface="??"/>
        <a:font script="Hant" typeface="????"/>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MS P????"/>
        <a:font script="Hang" typeface="?? ??"/>
        <a:font script="Hans" typeface="??"/>
        <a:font script="Hant" typeface="????"/>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MS P????"/>
        <a:font script="Hang" typeface="?? ??"/>
        <a:font script="Hans" typeface="??"/>
        <a:font script="Hant" typeface="????"/>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MS P????"/>
        <a:font script="Hang" typeface="?? ??"/>
        <a:font script="Hans" typeface="??"/>
        <a:font script="Hant" typeface="????"/>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xmlns:dc="http://purl.org/dc/elements/1.1/">
  <TotalTime>0</TotalTime>
  <Words>3</Words>
  <Application>Microsoft Office PowerPoint</Application>
  <PresentationFormat>On-screen Show (4:3)</PresentationFormat>
  <Paragraphs>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Title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
  <cp:lastModifiedBy>pradeep.n</cp:lastModifiedBy>
  <cp:revision>1</cp:revision>
  <dcterms:created xsi:type="dcterms:W3CDTF">2006-08-16T00:00:00Z</dcterms:created>
  <dcterms:modified xsi:type="dcterms:W3CDTF">2007-04-05T10:53:16Z</dcterms:modified>
</cp:coreProperties>
</file>