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2" r:id="rId4"/>
    <p:sldId id="261" r:id="rId5"/>
    <p:sldId id="273" r:id="rId6"/>
    <p:sldId id="275" r:id="rId7"/>
    <p:sldId id="259" r:id="rId8"/>
    <p:sldId id="260" r:id="rId9"/>
    <p:sldId id="276" r:id="rId10"/>
    <p:sldId id="268" r:id="rId11"/>
    <p:sldId id="274" r:id="rId12"/>
    <p:sldId id="25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559973-4269-45A6-8D44-E48EDC322BD4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299DF3-F6D0-4E6E-8D86-BC710D49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CF65D-6811-4CF5-8366-B3F1F2F939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581F-E835-4BD5-B8EB-184FE4AE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May 20, 2017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UNCW Integrated STEM Conference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May 20,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UNCW Integrated STEM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May 20, 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UNCW Integrated STEM Conference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AD2F92-718B-46BD-B040-10DD8FEB641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CAcQjRw&amp;url=http://www.inds.co.uk/education/labquest2.htm&amp;ei=c0tSVdDsF4W6ggSa9YHgDw&amp;bvm=bv.92885102,d.eXY&amp;psig=AFQjCNEQZtScuQq8YPjBRJ_PDSbCMQmyqA&amp;ust=143154302059806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e.unc.ed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www.google.com/url?sa=i&amp;rct=j&amp;q=&amp;esrc=s&amp;source=images&amp;cd=&amp;cad=rja&amp;uact=8&amp;ved=0CAcQjRw&amp;url=http://www.igcworld.com/&amp;ei=nBtVVeHQGMHbgwTbzYCAAQ&amp;bvm=bv.93564037,bs.1,d.eXY&amp;psig=AFQjCNEw9-4ZhVqLsGApkKSnZB5U434N5w&amp;ust=14317273338072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9/1.475205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thedral_of_Pis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Galileo_Galilei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inds.co.uk/education/labquest2.htm&amp;ei=c0tSVdDsF4W6ggSa9YHgDw&amp;bvm=bv.92885102,d.eXY&amp;psig=AFQjCNEQZtScuQq8YPjBRJ_PDSbCMQmyqA&amp;ust=143154302059806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rillo.edu/~dbrown/tracker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jabryan.iweb.bsu.edu/VideoAnalysi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143250" cy="38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2286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Sensor Overload for </a:t>
            </a:r>
            <a:r>
              <a:rPr lang="en-US" dirty="0" err="1" smtClean="0"/>
              <a:t>iSTEM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5981700" cy="1600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100" dirty="0" smtClean="0"/>
              <a:t>Experimental </a:t>
            </a:r>
            <a:r>
              <a:rPr lang="en-US" sz="3100" dirty="0"/>
              <a:t>Design, Collection,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Graphing</a:t>
            </a:r>
            <a:r>
              <a:rPr lang="en-US" sz="3100" dirty="0"/>
              <a:t>, and Analysis of </a:t>
            </a:r>
            <a:r>
              <a:rPr lang="en-US" sz="3100" dirty="0" smtClean="0"/>
              <a:t>Data</a:t>
            </a:r>
          </a:p>
          <a:p>
            <a:pPr algn="ctr"/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Dr. </a:t>
            </a:r>
            <a:r>
              <a:rPr lang="en-US" sz="1900" dirty="0" smtClean="0"/>
              <a:t>Russell </a:t>
            </a:r>
            <a:r>
              <a:rPr lang="en-US" sz="1900" dirty="0" smtClean="0"/>
              <a:t>Herman, UNCW </a:t>
            </a:r>
            <a:br>
              <a:rPr lang="en-US" sz="1900" dirty="0" smtClean="0"/>
            </a:br>
            <a:r>
              <a:rPr lang="en-US" sz="1900" dirty="0" smtClean="0"/>
              <a:t>     Physics &amp; Physical Oceanography</a:t>
            </a:r>
            <a:br>
              <a:rPr lang="en-US" sz="1900" dirty="0" smtClean="0"/>
            </a:br>
            <a:r>
              <a:rPr lang="en-US" sz="1900" dirty="0" smtClean="0"/>
              <a:t>       Mathematics &amp; </a:t>
            </a:r>
            <a:r>
              <a:rPr lang="en-US" sz="1900" dirty="0" smtClean="0"/>
              <a:t>Statistics</a:t>
            </a:r>
            <a:endParaRPr lang="en-US" sz="1900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5127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inds.co.uk/education/education_images/Vernier_LabQuest2_with_Temperature_Prob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3733800" cy="19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of the sensor The PocketL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91175"/>
            <a:ext cx="16859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70" y="2705637"/>
            <a:ext cx="1520066" cy="16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9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498080" cy="1143000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9150"/>
            <a:ext cx="79724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0"/>
            <a:ext cx="2362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LEARN NC, </a:t>
            </a:r>
            <a:r>
              <a:rPr lang="en-US" sz="1050" dirty="0" smtClean="0">
                <a:hlinkClick r:id="rId3"/>
              </a:rPr>
              <a:t>UNC </a:t>
            </a:r>
            <a:r>
              <a:rPr lang="en-US" sz="1050" dirty="0">
                <a:hlinkClick r:id="rId3"/>
              </a:rPr>
              <a:t>School of </a:t>
            </a:r>
            <a:r>
              <a:rPr lang="en-US" sz="1050" dirty="0" smtClean="0">
                <a:hlinkClick r:id="rId3"/>
              </a:rPr>
              <a:t>Education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Acquisition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52400"/>
            <a:ext cx="7498080" cy="1143000"/>
          </a:xfrm>
        </p:spPr>
        <p:txBody>
          <a:bodyPr/>
          <a:lstStyle/>
          <a:p>
            <a:r>
              <a:rPr lang="en-US" dirty="0" smtClean="0"/>
              <a:t>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68362"/>
            <a:ext cx="7498080" cy="2667000"/>
          </a:xfrm>
        </p:spPr>
        <p:txBody>
          <a:bodyPr/>
          <a:lstStyle/>
          <a:p>
            <a:r>
              <a:rPr lang="en-US" dirty="0" smtClean="0"/>
              <a:t>Open Source Software</a:t>
            </a:r>
          </a:p>
          <a:p>
            <a:pPr lvl="1"/>
            <a:r>
              <a:rPr lang="en-US" dirty="0" smtClean="0"/>
              <a:t>MATLAB – Gnu Octave</a:t>
            </a:r>
          </a:p>
          <a:p>
            <a:pPr lvl="1"/>
            <a:r>
              <a:rPr lang="en-US" dirty="0" smtClean="0"/>
              <a:t>Maple – Maxima/Sage Math</a:t>
            </a:r>
          </a:p>
          <a:p>
            <a:pPr lvl="1"/>
            <a:r>
              <a:rPr lang="en-US" dirty="0" smtClean="0"/>
              <a:t>MS Excel – Open Office</a:t>
            </a:r>
          </a:p>
          <a:p>
            <a:pPr lvl="1"/>
            <a:r>
              <a:rPr lang="en-US" dirty="0" smtClean="0"/>
              <a:t>Python – </a:t>
            </a:r>
            <a:r>
              <a:rPr lang="en-US" dirty="0" err="1" smtClean="0"/>
              <a:t>Scipy</a:t>
            </a:r>
            <a:r>
              <a:rPr lang="en-US" dirty="0" smtClean="0"/>
              <a:t>, </a:t>
            </a:r>
            <a:r>
              <a:rPr lang="en-US" dirty="0" err="1" smtClean="0"/>
              <a:t>Matlib</a:t>
            </a:r>
            <a:r>
              <a:rPr lang="en-US" dirty="0" smtClean="0"/>
              <a:t>, 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Vpython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543338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92162"/>
            <a:ext cx="275484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3136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5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5105400"/>
            <a:ext cx="81264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19400"/>
            <a:ext cx="3276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Design</a:t>
            </a:r>
            <a:endParaRPr lang="en-US" dirty="0" smtClean="0"/>
          </a:p>
          <a:p>
            <a:r>
              <a:rPr lang="en-US" dirty="0" smtClean="0"/>
              <a:t>Data Collection</a:t>
            </a:r>
            <a:endParaRPr lang="en-US" dirty="0" smtClean="0"/>
          </a:p>
          <a:p>
            <a:r>
              <a:rPr lang="en-US" dirty="0" smtClean="0"/>
              <a:t>Graphics</a:t>
            </a:r>
          </a:p>
          <a:p>
            <a:r>
              <a:rPr lang="en-US" dirty="0" smtClean="0"/>
              <a:t>Analysis</a:t>
            </a:r>
            <a:endParaRPr lang="en-US" dirty="0" smtClean="0"/>
          </a:p>
        </p:txBody>
      </p:sp>
      <p:pic>
        <p:nvPicPr>
          <p:cNvPr id="5122" name="Picture 2" descr="http://www.igcworld.com/images/halfearth.600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913626"/>
            <a:ext cx="20383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15282"/>
            <a:ext cx="1520066" cy="16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4250817" cy="1143000"/>
          </a:xfrm>
        </p:spPr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5122" name="Picture 2" descr="http://vignette2.wikia.nocookie.net/memoryalpha/images/c/cb/Medical_tricorder,_2378.jpg/revision/latest?cb=20110820082041&amp;path-prefix=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40100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78072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heosophywatch.files.wordpress.com/2009/09/kirk_beammeup.jpg?w=240&amp;h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48" y="48768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276600"/>
            <a:ext cx="1536700" cy="17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76" y="12940"/>
            <a:ext cx="849624" cy="13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48880" y="3810000"/>
            <a:ext cx="285692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Camera</a:t>
            </a:r>
          </a:p>
          <a:p>
            <a:r>
              <a:rPr lang="en-US" dirty="0" smtClean="0"/>
              <a:t>Audio</a:t>
            </a:r>
          </a:p>
          <a:p>
            <a:r>
              <a:rPr lang="en-US" dirty="0" smtClean="0"/>
              <a:t>Accelerometer</a:t>
            </a:r>
          </a:p>
          <a:p>
            <a:r>
              <a:rPr lang="en-US" dirty="0" smtClean="0"/>
              <a:t>Gyroscope</a:t>
            </a:r>
          </a:p>
          <a:p>
            <a:r>
              <a:rPr lang="en-US" dirty="0" smtClean="0"/>
              <a:t>Geomagnetic</a:t>
            </a:r>
          </a:p>
          <a:p>
            <a:r>
              <a:rPr lang="en-US" dirty="0" smtClean="0"/>
              <a:t>GPS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STEM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191000"/>
          </a:xfrm>
        </p:spPr>
        <p:txBody>
          <a:bodyPr/>
          <a:lstStyle/>
          <a:p>
            <a:r>
              <a:rPr lang="en-US" dirty="0" smtClean="0"/>
              <a:t>Kinematics, Forces, Rotational Acceleration</a:t>
            </a:r>
          </a:p>
          <a:p>
            <a:r>
              <a:rPr lang="en-US" dirty="0" smtClean="0"/>
              <a:t>Photometer</a:t>
            </a:r>
          </a:p>
          <a:p>
            <a:r>
              <a:rPr lang="en-US" dirty="0" smtClean="0"/>
              <a:t>Magnetic fields</a:t>
            </a:r>
          </a:p>
          <a:p>
            <a:r>
              <a:rPr lang="en-US" dirty="0" smtClean="0"/>
              <a:t>Sound Levels</a:t>
            </a:r>
          </a:p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568124"/>
            <a:ext cx="6391275" cy="261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5257800"/>
            <a:ext cx="36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dx.doi.org/10.1119/1.4752056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0"/>
            <a:ext cx="1714500" cy="25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Galileo’s Lamp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105400"/>
            <a:ext cx="42672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is the period of oscillation?</a:t>
            </a:r>
          </a:p>
          <a:p>
            <a:r>
              <a:rPr lang="en-US" dirty="0" smtClean="0"/>
              <a:t>Independent of initial angle.</a:t>
            </a:r>
            <a:endParaRPr lang="en-US" dirty="0"/>
          </a:p>
        </p:txBody>
      </p:sp>
      <p:pic>
        <p:nvPicPr>
          <p:cNvPr id="4098" name="Picture 2" descr="http://www.daviddarling.info/images/Pisa_cathedral_chandel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28575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44312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Dome of the </a:t>
            </a:r>
            <a:r>
              <a:rPr lang="en-US" dirty="0">
                <a:hlinkClick r:id="rId3" tooltip="Cathedral of Pisa"/>
              </a:rPr>
              <a:t>Cathedral of </a:t>
            </a:r>
            <a:r>
              <a:rPr lang="en-US" dirty="0" smtClean="0">
                <a:hlinkClick r:id="rId3" tooltip="Cathedral of Pisa"/>
              </a:rPr>
              <a:t>Pisa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89" y="990600"/>
            <a:ext cx="2221611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4313" y="5943600"/>
            <a:ext cx="2864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en.wikipedia.org/wiki/Galileo_Galilei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Measurement - Data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48790"/>
            <a:ext cx="3143250" cy="38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of the sensor The Pocket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16859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514600"/>
            <a:ext cx="3111950" cy="40221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Probes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Vernier</a:t>
            </a:r>
          </a:p>
          <a:p>
            <a:pPr lvl="2"/>
            <a:r>
              <a:rPr lang="en-US" dirty="0" smtClean="0"/>
              <a:t>Logger Pro</a:t>
            </a:r>
          </a:p>
          <a:p>
            <a:pPr lvl="2"/>
            <a:r>
              <a:rPr lang="en-US" dirty="0" smtClean="0"/>
              <a:t>Lab Quest</a:t>
            </a:r>
          </a:p>
          <a:p>
            <a:pPr lvl="1"/>
            <a:r>
              <a:rPr lang="en-US" dirty="0" smtClean="0"/>
              <a:t>Pasco</a:t>
            </a:r>
          </a:p>
          <a:p>
            <a:pPr lvl="2"/>
            <a:r>
              <a:rPr lang="en-US" dirty="0" smtClean="0"/>
              <a:t>Capstone</a:t>
            </a:r>
            <a:endParaRPr lang="en-US" dirty="0"/>
          </a:p>
        </p:txBody>
      </p:sp>
      <p:pic>
        <p:nvPicPr>
          <p:cNvPr id="2050" name="Picture 2" descr="http://www.inds.co.uk/education/education_images/Vernier_LabQuest2_with_Temperature_Prob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4291642" cy="22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.lp._videoanalysis.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14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08" y="-152400"/>
            <a:ext cx="3136392" cy="1143000"/>
          </a:xfrm>
        </p:spPr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2133600"/>
            <a:ext cx="3163614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Pasco</a:t>
            </a:r>
          </a:p>
          <a:p>
            <a:pPr lvl="1"/>
            <a:r>
              <a:rPr lang="en-US" dirty="0" err="1" smtClean="0"/>
              <a:t>SPARKVue</a:t>
            </a:r>
            <a:endParaRPr lang="en-US" dirty="0" smtClean="0"/>
          </a:p>
          <a:p>
            <a:r>
              <a:rPr lang="en-US" dirty="0" smtClean="0"/>
              <a:t>Vernier</a:t>
            </a:r>
          </a:p>
          <a:p>
            <a:pPr lvl="1"/>
            <a:r>
              <a:rPr lang="en-US" dirty="0" smtClean="0"/>
              <a:t>Graphical Analysis</a:t>
            </a:r>
          </a:p>
          <a:p>
            <a:pPr lvl="1"/>
            <a:r>
              <a:rPr lang="en-US" dirty="0" smtClean="0"/>
              <a:t>Video Physics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>
                <a:hlinkClick r:id="rId3"/>
              </a:rPr>
              <a:t>Tracker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Video Analysis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Ball State</a:t>
            </a:r>
            <a:endParaRPr lang="en-US" dirty="0"/>
          </a:p>
        </p:txBody>
      </p:sp>
      <p:pic>
        <p:nvPicPr>
          <p:cNvPr id="4098" name="Picture 2" descr="http://www.pasco.com/images/site_images/screenshots/SPARKvue-2.0/sparkvue_sharing_screen_enlg_1416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9214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nds.co.uk/connected/images/Vernier_Data_Share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6275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2032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UNCW Integrated STEM Conference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39700"/>
            <a:ext cx="2602992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65" y="1079500"/>
            <a:ext cx="284893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16" y="1063685"/>
            <a:ext cx="2653484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5867400"/>
            <a:ext cx="6971720" cy="60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      Pendulum            Video tracking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UNCW Integrated STEM Conference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949</TotalTime>
  <Words>234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Sensor Overload for iSTEM</vt:lpstr>
      <vt:lpstr>Experiments</vt:lpstr>
      <vt:lpstr>Sensors</vt:lpstr>
      <vt:lpstr>Sample STEM Experiments</vt:lpstr>
      <vt:lpstr>Galileo’s Lamp</vt:lpstr>
      <vt:lpstr>Make a Measurement - Data</vt:lpstr>
      <vt:lpstr>Data Acquisition</vt:lpstr>
      <vt:lpstr>Mobile Apps</vt:lpstr>
      <vt:lpstr>Examples</vt:lpstr>
      <vt:lpstr>Experimental Design</vt:lpstr>
      <vt:lpstr>Summary</vt:lpstr>
      <vt:lpstr>Analysis Tools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Herman</dc:creator>
  <cp:lastModifiedBy>Russell Herman</cp:lastModifiedBy>
  <cp:revision>49</cp:revision>
  <dcterms:created xsi:type="dcterms:W3CDTF">2015-05-12T17:54:48Z</dcterms:created>
  <dcterms:modified xsi:type="dcterms:W3CDTF">2017-05-11T19:45:32Z</dcterms:modified>
</cp:coreProperties>
</file>